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2" r:id="rId3"/>
    <p:sldId id="307" r:id="rId4"/>
    <p:sldId id="308" r:id="rId5"/>
    <p:sldId id="309" r:id="rId6"/>
    <p:sldId id="310" r:id="rId7"/>
    <p:sldId id="311" r:id="rId8"/>
    <p:sldId id="277" r:id="rId9"/>
    <p:sldId id="278" r:id="rId10"/>
    <p:sldId id="313" r:id="rId11"/>
    <p:sldId id="314" r:id="rId12"/>
    <p:sldId id="316" r:id="rId13"/>
    <p:sldId id="317" r:id="rId14"/>
    <p:sldId id="318" r:id="rId15"/>
    <p:sldId id="319" r:id="rId16"/>
    <p:sldId id="320" r:id="rId17"/>
    <p:sldId id="321" r:id="rId18"/>
    <p:sldId id="323" r:id="rId19"/>
    <p:sldId id="324" r:id="rId20"/>
    <p:sldId id="325" r:id="rId21"/>
    <p:sldId id="326" r:id="rId22"/>
    <p:sldId id="280" r:id="rId23"/>
    <p:sldId id="337" r:id="rId24"/>
    <p:sldId id="335" r:id="rId25"/>
    <p:sldId id="284" r:id="rId26"/>
    <p:sldId id="288" r:id="rId27"/>
    <p:sldId id="312" r:id="rId28"/>
    <p:sldId id="328" r:id="rId29"/>
    <p:sldId id="330" r:id="rId3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t" initials="G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5" autoAdjust="0"/>
    <p:restoredTop sz="94660"/>
  </p:normalViewPr>
  <p:slideViewPr>
    <p:cSldViewPr>
      <p:cViewPr>
        <p:scale>
          <a:sx n="76" d="100"/>
          <a:sy n="76" d="100"/>
        </p:scale>
        <p:origin x="-147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i\Documents\No&#233;mi%20el&#337;ad&#225;s\2016-09-04%20EUTOD\EUTOD_Sydney_2016-09-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explosion val="32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'M25'!$A$8:$A$10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'M25'!$B$8:$B$10</c:f>
              <c:numCache>
                <c:formatCode>General</c:formatCode>
                <c:ptCount val="3"/>
                <c:pt idx="0">
                  <c:v>12</c:v>
                </c:pt>
                <c:pt idx="1">
                  <c:v>1120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M45a!$A$8:$A$10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M45a!$B$8:$B$10</c:f>
              <c:numCache>
                <c:formatCode>General</c:formatCode>
                <c:ptCount val="3"/>
                <c:pt idx="0">
                  <c:v>575</c:v>
                </c:pt>
                <c:pt idx="1">
                  <c:v>494</c:v>
                </c:pt>
                <c:pt idx="2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'M45.3'!$A$7:$A$9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'M45.3'!$B$7:$B$9</c:f>
              <c:numCache>
                <c:formatCode>General</c:formatCode>
                <c:ptCount val="3"/>
                <c:pt idx="0">
                  <c:v>77</c:v>
                </c:pt>
                <c:pt idx="1">
                  <c:v>549</c:v>
                </c:pt>
                <c:pt idx="2">
                  <c:v>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'M45.4'!$A$8:$A$10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'M45.4'!$B$8:$B$10</c:f>
              <c:numCache>
                <c:formatCode>General</c:formatCode>
                <c:ptCount val="3"/>
                <c:pt idx="0">
                  <c:v>26</c:v>
                </c:pt>
                <c:pt idx="1">
                  <c:v>600</c:v>
                </c:pt>
                <c:pt idx="2">
                  <c:v>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'M47'!$A$8:$A$10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'M47'!$B$8:$B$10</c:f>
              <c:numCache>
                <c:formatCode>General</c:formatCode>
                <c:ptCount val="3"/>
                <c:pt idx="0">
                  <c:v>934</c:v>
                </c:pt>
                <c:pt idx="1">
                  <c:v>194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17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'M58'!$A$8:$A$10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'M58'!$B$8:$B$10</c:f>
              <c:numCache>
                <c:formatCode>General</c:formatCode>
                <c:ptCount val="3"/>
                <c:pt idx="0">
                  <c:v>34</c:v>
                </c:pt>
                <c:pt idx="1">
                  <c:v>1045</c:v>
                </c:pt>
                <c:pt idx="2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2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M30a!$A$8:$A$10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M30a!$B$8:$B$10</c:f>
              <c:numCache>
                <c:formatCode>General</c:formatCode>
                <c:ptCount val="3"/>
                <c:pt idx="0">
                  <c:v>66</c:v>
                </c:pt>
                <c:pt idx="1">
                  <c:v>1059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M24a!$A$9:$A$11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M24a!$B$9:$B$11</c:f>
              <c:numCache>
                <c:formatCode>General</c:formatCode>
                <c:ptCount val="3"/>
                <c:pt idx="0">
                  <c:v>232</c:v>
                </c:pt>
                <c:pt idx="1">
                  <c:v>894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2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M29a!$A$8:$A$10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M29a!$B$8:$B$10</c:f>
              <c:numCache>
                <c:formatCode>General</c:formatCode>
                <c:ptCount val="3"/>
                <c:pt idx="0">
                  <c:v>118</c:v>
                </c:pt>
                <c:pt idx="1">
                  <c:v>1008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'M27'!$A$8:$A$10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'M27'!$B$8:$B$10</c:f>
              <c:numCache>
                <c:formatCode>General</c:formatCode>
                <c:ptCount val="3"/>
                <c:pt idx="0">
                  <c:v>762</c:v>
                </c:pt>
                <c:pt idx="1">
                  <c:v>366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'M28.3'!$A$8:$A$10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'M28.3'!$B$8:$B$10</c:f>
              <c:numCache>
                <c:formatCode>General</c:formatCode>
                <c:ptCount val="3"/>
                <c:pt idx="0">
                  <c:v>130</c:v>
                </c:pt>
                <c:pt idx="1">
                  <c:v>291</c:v>
                </c:pt>
                <c:pt idx="2">
                  <c:v>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'M31'!$A$8:$A$10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'M31'!$B$8:$B$10</c:f>
              <c:numCache>
                <c:formatCode>General</c:formatCode>
                <c:ptCount val="3"/>
                <c:pt idx="0">
                  <c:v>855</c:v>
                </c:pt>
                <c:pt idx="1">
                  <c:v>256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'M36'!$A$8:$A$10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Missing</c:v>
                </c:pt>
              </c:strCache>
            </c:strRef>
          </c:cat>
          <c:val>
            <c:numRef>
              <c:f>'M36'!$B$8:$B$10</c:f>
              <c:numCache>
                <c:formatCode>General</c:formatCode>
                <c:ptCount val="3"/>
                <c:pt idx="0">
                  <c:v>331</c:v>
                </c:pt>
                <c:pt idx="1">
                  <c:v>780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B0EF11"/>
              </a:solidFill>
            </c:spPr>
          </c:dPt>
          <c:dPt>
            <c:idx val="5"/>
            <c:invertIfNegative val="0"/>
            <c:bubble3D val="0"/>
            <c:spPr>
              <a:solidFill>
                <a:srgbClr val="7ABC32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'M39'!$B$73:$B$78</c:f>
              <c:numCache>
                <c:formatCode>0.0%</c:formatCode>
                <c:ptCount val="6"/>
                <c:pt idx="0">
                  <c:v>4.2918454935622387E-2</c:v>
                </c:pt>
                <c:pt idx="1">
                  <c:v>6.5236051502145939E-2</c:v>
                </c:pt>
                <c:pt idx="2">
                  <c:v>0.11330472103004292</c:v>
                </c:pt>
                <c:pt idx="3">
                  <c:v>0.23090128755364822</c:v>
                </c:pt>
                <c:pt idx="4">
                  <c:v>0.27811158798283298</c:v>
                </c:pt>
                <c:pt idx="5">
                  <c:v>0.26952789699570845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665856"/>
        <c:axId val="84667392"/>
      </c:barChart>
      <c:catAx>
        <c:axId val="8466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84667392"/>
        <c:crosses val="autoZero"/>
        <c:auto val="1"/>
        <c:lblAlgn val="ctr"/>
        <c:lblOffset val="100"/>
        <c:noMultiLvlLbl val="0"/>
      </c:catAx>
      <c:valAx>
        <c:axId val="846673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4665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456B23-B3F8-498E-BCEF-37CBD4E5403A}" type="datetimeFigureOut">
              <a:rPr lang="en-GB"/>
              <a:pPr>
                <a:defRPr/>
              </a:pPr>
              <a:t>12/02/2017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GB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8347D2-6DAC-4474-BDED-146F8C7987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91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222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1BB5C-31B7-4EF1-9B87-DC093BA32C1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91AE-9083-4E26-ADAB-487B55204521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1C5E-674A-492F-9630-DAA6C8E261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995B-C190-49F5-9BD0-19639386312B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BE72-2233-498C-B88D-092BB603C8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BB19-A3FC-4665-A53E-1AB41171D7A6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0D35-E7D6-4D03-B0F4-DD7084B14E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ADBB-C70C-4BEA-A4D5-05E4CA249C81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C906-3AAB-4385-B9D1-2C28405FBA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35B3-AD83-4CA1-A919-C932CF8FB9AE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4610-425F-4A61-B476-70A232891F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8899-9007-4860-ACFA-981F710E5635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9DD7C-AB70-43CB-9F8E-ABB77B551B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B2E6-8955-4A25-BE71-FE2DE20678C8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7ED1-C820-48E0-BCCF-79D0BCBEA5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A825-7B50-4ECB-91F8-5E5123A90A83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CACB-6BC3-4595-AACE-1350D7AFC9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96F4-F94B-402C-9D9D-00D90E154BEF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DCC5-CD8B-48B1-ABE6-88C7C23C24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9749-81F2-4270-ACF9-8B0FDB265E97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CB8F-9122-43D0-B924-3FB84E7760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3B4AA-B7EB-4B5E-9954-D37F7E10F783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935E-6771-4F59-B447-675DAAECF5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017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3CB566-EDAF-4F50-BF05-16C514CA256F}" type="datetime1">
              <a:rPr lang="hu-HU"/>
              <a:pPr>
                <a:defRPr/>
              </a:pPr>
              <a:t>2017.02.12.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AAIMHI Conference, Sydney 2015.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0745A4-337F-4BE6-8538-E9BC44E743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impalkorhaz.h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/>
              <a:t>Research of early childhood regulation difficulties in </a:t>
            </a:r>
            <a:r>
              <a:rPr lang="en-GB" sz="3600" b="1" dirty="0" err="1" smtClean="0"/>
              <a:t>Hungar</a:t>
            </a:r>
            <a:r>
              <a:rPr lang="hu-HU" sz="3600" b="1" dirty="0" smtClean="0"/>
              <a:t>y</a:t>
            </a:r>
            <a:r>
              <a:rPr lang="en-GB" sz="3600" b="1" dirty="0" smtClean="0"/>
              <a:t>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en-GB" sz="3600" dirty="0" smtClean="0"/>
              <a:t>“For Healthy Offspring” project</a:t>
            </a:r>
            <a:endParaRPr lang="hu-HU" sz="3600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err="1"/>
              <a:t>Noemi</a:t>
            </a:r>
            <a:r>
              <a:rPr lang="hu-HU" dirty="0"/>
              <a:t> Scheuring et </a:t>
            </a:r>
            <a:r>
              <a:rPr lang="hu-HU" dirty="0" err="1"/>
              <a:t>al</a:t>
            </a:r>
            <a:r>
              <a:rPr lang="hu-H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Budapest, Hungary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F8126-0B6A-467E-9DC1-086EE24B8456}" type="slidenum">
              <a:rPr lang="hu-HU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Alcohol consumption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6B868-ADBB-4EEE-9C6C-9ED481700C0C}" type="slidenum">
              <a:rPr lang="hu-HU"/>
              <a:pPr>
                <a:defRPr/>
              </a:pPr>
              <a:t>10</a:t>
            </a:fld>
            <a:endParaRPr lang="hu-HU"/>
          </a:p>
        </p:txBody>
      </p:sp>
      <p:graphicFrame>
        <p:nvGraphicFramePr>
          <p:cNvPr id="6" name="Tartalom helye 5"/>
          <p:cNvGraphicFramePr>
            <a:graphicFrameLocks/>
          </p:cNvGraphicFramePr>
          <p:nvPr/>
        </p:nvGraphicFramePr>
        <p:xfrm>
          <a:off x="971550" y="1990725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96,1%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90,9%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753" name="Szövegdoboz 7"/>
          <p:cNvSpPr txBox="1">
            <a:spLocks noChangeArrowheads="1"/>
          </p:cNvSpPr>
          <p:nvPr/>
        </p:nvSpPr>
        <p:spPr bwMode="auto">
          <a:xfrm>
            <a:off x="4011613" y="2339975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251520" y="3573016"/>
          <a:ext cx="4608512" cy="283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4716016" y="3717032"/>
          <a:ext cx="417646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2. sz. felirat 10"/>
          <p:cNvSpPr/>
          <p:nvPr/>
        </p:nvSpPr>
        <p:spPr>
          <a:xfrm>
            <a:off x="3387725" y="5373688"/>
            <a:ext cx="1150938" cy="696912"/>
          </a:xfrm>
          <a:prstGeom prst="borderCallout2">
            <a:avLst>
              <a:gd name="adj1" fmla="val -3470"/>
              <a:gd name="adj2" fmla="val 48357"/>
              <a:gd name="adj3" fmla="val -35715"/>
              <a:gd name="adj4" fmla="val -2237"/>
              <a:gd name="adj5" fmla="val -86680"/>
              <a:gd name="adj6" fmla="val -1574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800" b="1" dirty="0">
                <a:solidFill>
                  <a:schemeClr val="tx1"/>
                </a:solidFill>
              </a:rPr>
              <a:t>YES: 12</a:t>
            </a:r>
            <a:r>
              <a:rPr lang="hu-HU" sz="1800" dirty="0">
                <a:solidFill>
                  <a:schemeClr val="tx1"/>
                </a:solidFill>
              </a:rPr>
              <a:t> (1,0%)</a:t>
            </a:r>
          </a:p>
        </p:txBody>
      </p:sp>
      <p:sp>
        <p:nvSpPr>
          <p:cNvPr id="12" name="2. sz. felirat 11"/>
          <p:cNvSpPr/>
          <p:nvPr/>
        </p:nvSpPr>
        <p:spPr>
          <a:xfrm>
            <a:off x="7667625" y="5397500"/>
            <a:ext cx="1152525" cy="696913"/>
          </a:xfrm>
          <a:prstGeom prst="borderCallout2">
            <a:avLst>
              <a:gd name="adj1" fmla="val -3470"/>
              <a:gd name="adj2" fmla="val 51449"/>
              <a:gd name="adj3" fmla="val -23800"/>
              <a:gd name="adj4" fmla="val -1206"/>
              <a:gd name="adj5" fmla="val -73063"/>
              <a:gd name="adj6" fmla="val -1677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800" b="1" dirty="0">
                <a:solidFill>
                  <a:schemeClr val="tx1"/>
                </a:solidFill>
              </a:rPr>
              <a:t>YES: 66</a:t>
            </a:r>
            <a:r>
              <a:rPr lang="hu-HU" sz="1800" dirty="0">
                <a:solidFill>
                  <a:schemeClr val="tx1"/>
                </a:solidFill>
              </a:rPr>
              <a:t> (5,7%)</a:t>
            </a:r>
          </a:p>
        </p:txBody>
      </p:sp>
      <p:sp>
        <p:nvSpPr>
          <p:cNvPr id="13" name="Szövegdoboz 3"/>
          <p:cNvSpPr txBox="1">
            <a:spLocks noChangeArrowheads="1"/>
          </p:cNvSpPr>
          <p:nvPr/>
        </p:nvSpPr>
        <p:spPr bwMode="auto">
          <a:xfrm>
            <a:off x="5734000" y="126876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err="1">
                <a:latin typeface="Calibri" pitchFamily="34" charset="0"/>
              </a:rPr>
              <a:t>Do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you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drink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alcohol</a:t>
            </a:r>
            <a:r>
              <a:rPr lang="hu-HU" sz="2000" dirty="0">
                <a:latin typeface="Calibri" pitchFamily="34" charset="0"/>
              </a:rPr>
              <a:t>?</a:t>
            </a:r>
          </a:p>
        </p:txBody>
      </p:sp>
      <p:sp>
        <p:nvSpPr>
          <p:cNvPr id="14" name="Szövegdoboz 4"/>
          <p:cNvSpPr txBox="1">
            <a:spLocks noChangeArrowheads="1"/>
          </p:cNvSpPr>
          <p:nvPr/>
        </p:nvSpPr>
        <p:spPr bwMode="auto">
          <a:xfrm>
            <a:off x="272033" y="1268760"/>
            <a:ext cx="437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err="1">
                <a:latin typeface="Calibri" pitchFamily="34" charset="0"/>
              </a:rPr>
              <a:t>Did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you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drink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alcohol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during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pregnancy</a:t>
            </a:r>
            <a:r>
              <a:rPr lang="hu-HU" sz="20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Smoking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04EBE-F14A-46B5-A0FF-08F077125921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30724" name="Szövegdoboz 4"/>
          <p:cNvSpPr txBox="1">
            <a:spLocks noChangeArrowheads="1"/>
          </p:cNvSpPr>
          <p:nvPr/>
        </p:nvSpPr>
        <p:spPr bwMode="auto">
          <a:xfrm>
            <a:off x="5004048" y="1268413"/>
            <a:ext cx="376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err="1">
                <a:latin typeface="Calibri" pitchFamily="34" charset="0"/>
              </a:rPr>
              <a:t>Did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you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smoke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during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pregnancy</a:t>
            </a:r>
            <a:r>
              <a:rPr lang="hu-HU" sz="2000" dirty="0">
                <a:latin typeface="Calibri" pitchFamily="34" charset="0"/>
              </a:rPr>
              <a:t>? </a:t>
            </a:r>
          </a:p>
        </p:txBody>
      </p:sp>
      <p:sp>
        <p:nvSpPr>
          <p:cNvPr id="30725" name="Szövegdoboz 5"/>
          <p:cNvSpPr txBox="1">
            <a:spLocks noChangeArrowheads="1"/>
          </p:cNvSpPr>
          <p:nvPr/>
        </p:nvSpPr>
        <p:spPr bwMode="auto">
          <a:xfrm>
            <a:off x="4011613" y="2339975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graphicFrame>
        <p:nvGraphicFramePr>
          <p:cNvPr id="7" name="Tartalom helye 5"/>
          <p:cNvGraphicFramePr>
            <a:graphicFrameLocks/>
          </p:cNvGraphicFramePr>
          <p:nvPr/>
        </p:nvGraphicFramePr>
        <p:xfrm>
          <a:off x="971550" y="1998663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76,7%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86,5%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217276" y="3429000"/>
          <a:ext cx="4362363" cy="286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4572000" y="3429000"/>
          <a:ext cx="4343604" cy="291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2. sz. felirat 10"/>
          <p:cNvSpPr/>
          <p:nvPr/>
        </p:nvSpPr>
        <p:spPr>
          <a:xfrm>
            <a:off x="3408363" y="5589588"/>
            <a:ext cx="1150937" cy="696912"/>
          </a:xfrm>
          <a:prstGeom prst="borderCallout2">
            <a:avLst>
              <a:gd name="adj1" fmla="val 45888"/>
              <a:gd name="adj2" fmla="val -4210"/>
              <a:gd name="adj3" fmla="val 18750"/>
              <a:gd name="adj4" fmla="val -16667"/>
              <a:gd name="adj5" fmla="val -54341"/>
              <a:gd name="adj6" fmla="val -1677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YES: 232</a:t>
            </a:r>
            <a:r>
              <a:rPr lang="hu-HU" sz="2000" dirty="0">
                <a:solidFill>
                  <a:schemeClr val="tx1"/>
                </a:solidFill>
              </a:rPr>
              <a:t> (19,9%)</a:t>
            </a:r>
          </a:p>
        </p:txBody>
      </p:sp>
      <p:sp>
        <p:nvSpPr>
          <p:cNvPr id="12" name="2. sz. felirat 11"/>
          <p:cNvSpPr/>
          <p:nvPr/>
        </p:nvSpPr>
        <p:spPr>
          <a:xfrm>
            <a:off x="7740650" y="55895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18750"/>
              <a:gd name="adj4" fmla="val -16667"/>
              <a:gd name="adj5" fmla="val -50937"/>
              <a:gd name="adj6" fmla="val -1883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YES: 118</a:t>
            </a:r>
            <a:r>
              <a:rPr lang="hu-HU" sz="2000" dirty="0">
                <a:solidFill>
                  <a:schemeClr val="tx1"/>
                </a:solidFill>
              </a:rPr>
              <a:t> (10,1%)</a:t>
            </a:r>
          </a:p>
        </p:txBody>
      </p:sp>
      <p:sp>
        <p:nvSpPr>
          <p:cNvPr id="13" name="Szövegdoboz 3"/>
          <p:cNvSpPr txBox="1">
            <a:spLocks noChangeArrowheads="1"/>
          </p:cNvSpPr>
          <p:nvPr/>
        </p:nvSpPr>
        <p:spPr bwMode="auto">
          <a:xfrm>
            <a:off x="827584" y="1268760"/>
            <a:ext cx="277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err="1">
                <a:latin typeface="Calibri" pitchFamily="34" charset="0"/>
              </a:rPr>
              <a:t>Do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you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smoke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generally</a:t>
            </a:r>
            <a:r>
              <a:rPr lang="hu-HU" sz="20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hu-HU" smtClean="0"/>
              <a:t>Did you have an uneventful pregnancy?</a:t>
            </a:r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2796" name="Szövegdoboz 3"/>
          <p:cNvSpPr txBox="1">
            <a:spLocks noChangeArrowheads="1"/>
          </p:cNvSpPr>
          <p:nvPr/>
        </p:nvSpPr>
        <p:spPr bwMode="auto">
          <a:xfrm>
            <a:off x="971550" y="1998663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5" name="2. sz. felirat 4"/>
          <p:cNvSpPr/>
          <p:nvPr/>
        </p:nvSpPr>
        <p:spPr>
          <a:xfrm>
            <a:off x="6399213" y="53228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18750"/>
              <a:gd name="adj4" fmla="val -16667"/>
              <a:gd name="adj5" fmla="val -13493"/>
              <a:gd name="adj6" fmla="val -16829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NO: 366</a:t>
            </a:r>
            <a:r>
              <a:rPr lang="hu-HU" sz="2000" dirty="0">
                <a:solidFill>
                  <a:schemeClr val="tx1"/>
                </a:solidFill>
              </a:rPr>
              <a:t> (31,4%)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197306" y="2708920"/>
          <a:ext cx="5814854" cy="35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DB4C7-C34E-49A2-8C84-6FAC5D802576}" type="slidenum">
              <a:rPr lang="hu-HU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</a:t>
            </a:r>
            <a:r>
              <a:rPr lang="hu-HU" dirty="0" err="1"/>
              <a:t>risk</a:t>
            </a:r>
            <a:r>
              <a:rPr lang="hu-HU" dirty="0"/>
              <a:t> of </a:t>
            </a:r>
            <a:r>
              <a:rPr lang="hu-HU" dirty="0" err="1"/>
              <a:t>premature</a:t>
            </a:r>
            <a:r>
              <a:rPr lang="hu-HU" dirty="0"/>
              <a:t> </a:t>
            </a:r>
            <a:r>
              <a:rPr lang="hu-HU" dirty="0" err="1"/>
              <a:t>birth</a:t>
            </a:r>
            <a:r>
              <a:rPr lang="hu-HU" dirty="0" smtClean="0"/>
              <a:t>?</a:t>
            </a:r>
            <a:endParaRPr lang="hu-HU" dirty="0"/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3820" name="Szövegdoboz 3"/>
          <p:cNvSpPr txBox="1">
            <a:spLocks noChangeArrowheads="1"/>
          </p:cNvSpPr>
          <p:nvPr/>
        </p:nvSpPr>
        <p:spPr bwMode="auto">
          <a:xfrm>
            <a:off x="971550" y="1998663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5" name="2. sz. felirat 4"/>
          <p:cNvSpPr/>
          <p:nvPr/>
        </p:nvSpPr>
        <p:spPr>
          <a:xfrm>
            <a:off x="6399213" y="53228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18750"/>
              <a:gd name="adj4" fmla="val -16667"/>
              <a:gd name="adj5" fmla="val -13493"/>
              <a:gd name="adj6" fmla="val -16829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YES: 130</a:t>
            </a:r>
            <a:r>
              <a:rPr lang="hu-HU" sz="2000" dirty="0">
                <a:solidFill>
                  <a:schemeClr val="tx1"/>
                </a:solidFill>
              </a:rPr>
              <a:t> (11,2%)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197306" y="2708920"/>
          <a:ext cx="5742846" cy="36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B03B4-B28E-4089-8B61-DA019EC93F11}" type="slidenum">
              <a:rPr lang="hu-HU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Was the pregnancy planned?</a:t>
            </a:r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4844" name="Szövegdoboz 3"/>
          <p:cNvSpPr txBox="1">
            <a:spLocks noChangeArrowheads="1"/>
          </p:cNvSpPr>
          <p:nvPr/>
        </p:nvSpPr>
        <p:spPr bwMode="auto">
          <a:xfrm>
            <a:off x="971550" y="1998663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5" name="2. sz. felirat 4"/>
          <p:cNvSpPr/>
          <p:nvPr/>
        </p:nvSpPr>
        <p:spPr>
          <a:xfrm>
            <a:off x="6399213" y="53228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18750"/>
              <a:gd name="adj4" fmla="val -16667"/>
              <a:gd name="adj5" fmla="val -13493"/>
              <a:gd name="adj6" fmla="val -16829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NO: 256</a:t>
            </a:r>
            <a:r>
              <a:rPr lang="hu-HU" sz="2000" dirty="0">
                <a:solidFill>
                  <a:schemeClr val="tx1"/>
                </a:solidFill>
              </a:rPr>
              <a:t> (22,0%)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205400" y="2708920"/>
          <a:ext cx="5806759" cy="36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2. sz. felirat 7"/>
          <p:cNvSpPr/>
          <p:nvPr/>
        </p:nvSpPr>
        <p:spPr>
          <a:xfrm>
            <a:off x="3635375" y="2000250"/>
            <a:ext cx="1152525" cy="696913"/>
          </a:xfrm>
          <a:prstGeom prst="borderCallout2">
            <a:avLst>
              <a:gd name="adj1" fmla="val 45888"/>
              <a:gd name="adj2" fmla="val -4210"/>
              <a:gd name="adj3" fmla="val 49386"/>
              <a:gd name="adj4" fmla="val -25944"/>
              <a:gd name="adj5" fmla="val 170324"/>
              <a:gd name="adj6" fmla="val -11263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YES: 855</a:t>
            </a:r>
            <a:r>
              <a:rPr lang="hu-HU" sz="2000" dirty="0">
                <a:solidFill>
                  <a:schemeClr val="tx1"/>
                </a:solidFill>
              </a:rPr>
              <a:t> (73,4%)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190CA-BA7E-4009-BB4F-4CE757B3B4BB}" type="slidenum">
              <a:rPr lang="hu-HU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Was your delivery difficult?</a:t>
            </a:r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5868" name="Szövegdoboz 3"/>
          <p:cNvSpPr txBox="1">
            <a:spLocks noChangeArrowheads="1"/>
          </p:cNvSpPr>
          <p:nvPr/>
        </p:nvSpPr>
        <p:spPr bwMode="auto">
          <a:xfrm>
            <a:off x="971550" y="1998663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5" name="2. sz. felirat 4"/>
          <p:cNvSpPr/>
          <p:nvPr/>
        </p:nvSpPr>
        <p:spPr>
          <a:xfrm>
            <a:off x="6399213" y="53228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18750"/>
              <a:gd name="adj4" fmla="val -16667"/>
              <a:gd name="adj5" fmla="val -13493"/>
              <a:gd name="adj6" fmla="val -16829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YES: 331</a:t>
            </a:r>
            <a:r>
              <a:rPr lang="hu-HU" sz="2000" dirty="0">
                <a:solidFill>
                  <a:schemeClr val="tx1"/>
                </a:solidFill>
              </a:rPr>
              <a:t> (28,4%)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203354" y="2708920"/>
          <a:ext cx="5808806" cy="36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5556C-07F4-4BF9-9B46-2C86A0E1F6F6}" type="slidenum">
              <a:rPr lang="hu-HU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>
            <a:graphicFrameLocks/>
          </p:cNvGraphicFramePr>
          <p:nvPr/>
        </p:nvGraphicFramePr>
        <p:xfrm>
          <a:off x="434851" y="1751702"/>
          <a:ext cx="5162780" cy="355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507412" cy="1143000"/>
          </a:xfrm>
        </p:spPr>
        <p:txBody>
          <a:bodyPr/>
          <a:lstStyle/>
          <a:p>
            <a:pPr eaLnBrk="1" hangingPunct="1"/>
            <a:r>
              <a:rPr lang="hu-HU" sz="4000" smtClean="0"/>
              <a:t>What was your delivery experience like? </a:t>
            </a:r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6084888" y="1976438"/>
          <a:ext cx="2376263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Missing</a:t>
                      </a:r>
                      <a:endParaRPr lang="hu-H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905" name="Szövegdoboz 3"/>
          <p:cNvSpPr txBox="1">
            <a:spLocks noChangeArrowheads="1"/>
          </p:cNvSpPr>
          <p:nvPr/>
        </p:nvSpPr>
        <p:spPr bwMode="auto">
          <a:xfrm>
            <a:off x="258763" y="5826125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8" name="Téglalap 7"/>
          <p:cNvSpPr/>
          <p:nvPr/>
        </p:nvSpPr>
        <p:spPr>
          <a:xfrm>
            <a:off x="1000125" y="5084763"/>
            <a:ext cx="6477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dirty="0" err="1">
                <a:solidFill>
                  <a:schemeClr val="tx1"/>
                </a:solidFill>
              </a:rPr>
              <a:t>Missing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9" name="Balra-jobbra nyíl 8"/>
          <p:cNvSpPr/>
          <p:nvPr/>
        </p:nvSpPr>
        <p:spPr>
          <a:xfrm>
            <a:off x="1647825" y="5084763"/>
            <a:ext cx="3889375" cy="369887"/>
          </a:xfrm>
          <a:prstGeom prst="leftRightArrow">
            <a:avLst>
              <a:gd name="adj1" fmla="val 99007"/>
              <a:gd name="adj2" fmla="val 45099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/>
          </a:p>
        </p:txBody>
      </p:sp>
      <p:sp>
        <p:nvSpPr>
          <p:cNvPr id="36908" name="Szövegdoboz 9"/>
          <p:cNvSpPr txBox="1">
            <a:spLocks noChangeArrowheads="1"/>
          </p:cNvSpPr>
          <p:nvPr/>
        </p:nvSpPr>
        <p:spPr bwMode="auto">
          <a:xfrm>
            <a:off x="1993900" y="50847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1</a:t>
            </a:r>
          </a:p>
        </p:txBody>
      </p:sp>
      <p:sp>
        <p:nvSpPr>
          <p:cNvPr id="36909" name="Szövegdoboz 10"/>
          <p:cNvSpPr txBox="1">
            <a:spLocks noChangeArrowheads="1"/>
          </p:cNvSpPr>
          <p:nvPr/>
        </p:nvSpPr>
        <p:spPr bwMode="auto">
          <a:xfrm>
            <a:off x="2714625" y="50847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2</a:t>
            </a:r>
          </a:p>
        </p:txBody>
      </p:sp>
      <p:sp>
        <p:nvSpPr>
          <p:cNvPr id="36910" name="Szövegdoboz 11"/>
          <p:cNvSpPr txBox="1">
            <a:spLocks noChangeArrowheads="1"/>
          </p:cNvSpPr>
          <p:nvPr/>
        </p:nvSpPr>
        <p:spPr bwMode="auto">
          <a:xfrm>
            <a:off x="3448050" y="50847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3</a:t>
            </a:r>
          </a:p>
        </p:txBody>
      </p:sp>
      <p:sp>
        <p:nvSpPr>
          <p:cNvPr id="36911" name="Szövegdoboz 12"/>
          <p:cNvSpPr txBox="1">
            <a:spLocks noChangeArrowheads="1"/>
          </p:cNvSpPr>
          <p:nvPr/>
        </p:nvSpPr>
        <p:spPr bwMode="auto">
          <a:xfrm>
            <a:off x="4168775" y="50847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4</a:t>
            </a:r>
          </a:p>
        </p:txBody>
      </p:sp>
      <p:sp>
        <p:nvSpPr>
          <p:cNvPr id="36912" name="Szövegdoboz 13"/>
          <p:cNvSpPr txBox="1">
            <a:spLocks noChangeArrowheads="1"/>
          </p:cNvSpPr>
          <p:nvPr/>
        </p:nvSpPr>
        <p:spPr bwMode="auto">
          <a:xfrm>
            <a:off x="4946650" y="50847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5</a:t>
            </a:r>
          </a:p>
        </p:txBody>
      </p:sp>
      <p:sp>
        <p:nvSpPr>
          <p:cNvPr id="36913" name="Szövegdoboz 14"/>
          <p:cNvSpPr txBox="1">
            <a:spLocks noChangeArrowheads="1"/>
          </p:cNvSpPr>
          <p:nvPr/>
        </p:nvSpPr>
        <p:spPr bwMode="auto">
          <a:xfrm>
            <a:off x="4745037" y="5445125"/>
            <a:ext cx="69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Good</a:t>
            </a:r>
          </a:p>
        </p:txBody>
      </p:sp>
      <p:sp>
        <p:nvSpPr>
          <p:cNvPr id="36914" name="Szövegdoboz 15"/>
          <p:cNvSpPr txBox="1">
            <a:spLocks noChangeArrowheads="1"/>
          </p:cNvSpPr>
          <p:nvPr/>
        </p:nvSpPr>
        <p:spPr bwMode="auto">
          <a:xfrm>
            <a:off x="1863725" y="544512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Bad</a:t>
            </a:r>
          </a:p>
        </p:txBody>
      </p:sp>
      <p:sp>
        <p:nvSpPr>
          <p:cNvPr id="18" name="2. sz. felirat 17"/>
          <p:cNvSpPr/>
          <p:nvPr/>
        </p:nvSpPr>
        <p:spPr>
          <a:xfrm>
            <a:off x="6804025" y="5270500"/>
            <a:ext cx="1341438" cy="696913"/>
          </a:xfrm>
          <a:prstGeom prst="borderCallout2">
            <a:avLst>
              <a:gd name="adj1" fmla="val 49292"/>
              <a:gd name="adj2" fmla="val -2439"/>
              <a:gd name="adj3" fmla="val 97042"/>
              <a:gd name="adj4" fmla="val -32723"/>
              <a:gd name="adj5" fmla="val 100542"/>
              <a:gd name="adj6" fmla="val -27370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1.+2.= 208</a:t>
            </a:r>
            <a:r>
              <a:rPr lang="hu-HU" sz="2000" dirty="0">
                <a:solidFill>
                  <a:schemeClr val="tx1"/>
                </a:solidFill>
              </a:rPr>
              <a:t> (17,8%)</a:t>
            </a:r>
          </a:p>
        </p:txBody>
      </p: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2D757-EE58-49F3-A5AF-1120AFC33DEF}" type="slidenum">
              <a:rPr lang="hu-HU"/>
              <a:pPr>
                <a:defRPr/>
              </a:pPr>
              <a:t>16</a:t>
            </a:fld>
            <a:endParaRPr lang="hu-HU"/>
          </a:p>
        </p:txBody>
      </p:sp>
      <p:cxnSp>
        <p:nvCxnSpPr>
          <p:cNvPr id="7" name="Egyenes összekötő nyíllal 6"/>
          <p:cNvCxnSpPr/>
          <p:nvPr/>
        </p:nvCxnSpPr>
        <p:spPr>
          <a:xfrm flipH="1" flipV="1">
            <a:off x="2411413" y="5516563"/>
            <a:ext cx="720725" cy="450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 flipV="1">
            <a:off x="2865438" y="5516563"/>
            <a:ext cx="266700" cy="450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Do</a:t>
            </a:r>
            <a:r>
              <a:rPr lang="hu-HU" dirty="0" smtClean="0"/>
              <a:t>/</a:t>
            </a:r>
            <a:r>
              <a:rPr lang="hu-HU" dirty="0" err="1" smtClean="0"/>
              <a:t>did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breastfeeding</a:t>
            </a:r>
            <a:r>
              <a:rPr lang="hu-HU" dirty="0"/>
              <a:t> </a:t>
            </a:r>
            <a:r>
              <a:rPr lang="hu-HU" dirty="0" err="1"/>
              <a:t>difficulties</a:t>
            </a:r>
            <a:r>
              <a:rPr lang="hu-HU" dirty="0"/>
              <a:t>?</a:t>
            </a:r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7916" name="Szövegdoboz 3"/>
          <p:cNvSpPr txBox="1">
            <a:spLocks noChangeArrowheads="1"/>
          </p:cNvSpPr>
          <p:nvPr/>
        </p:nvSpPr>
        <p:spPr bwMode="auto">
          <a:xfrm>
            <a:off x="971550" y="1998663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5" name="2. sz. felirat 4"/>
          <p:cNvSpPr/>
          <p:nvPr/>
        </p:nvSpPr>
        <p:spPr>
          <a:xfrm>
            <a:off x="6399213" y="53228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18750"/>
              <a:gd name="adj4" fmla="val -16667"/>
              <a:gd name="adj5" fmla="val -13493"/>
              <a:gd name="adj6" fmla="val -16829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YES: 575</a:t>
            </a:r>
            <a:r>
              <a:rPr lang="hu-HU" sz="2000" dirty="0">
                <a:solidFill>
                  <a:schemeClr val="tx1"/>
                </a:solidFill>
              </a:rPr>
              <a:t> (49,4%)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214252" y="2708920"/>
          <a:ext cx="5797908" cy="36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EDB7A-0005-443E-B9E4-7457D82F4BFF}" type="slidenum">
              <a:rPr lang="hu-HU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My child is sucking impatiently/eagerly</a:t>
            </a:r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9964" name="Szövegdoboz 3"/>
          <p:cNvSpPr txBox="1">
            <a:spLocks noChangeArrowheads="1"/>
          </p:cNvSpPr>
          <p:nvPr/>
        </p:nvSpPr>
        <p:spPr bwMode="auto">
          <a:xfrm>
            <a:off x="971550" y="1998663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5" name="2. sz. felirat 4"/>
          <p:cNvSpPr/>
          <p:nvPr/>
        </p:nvSpPr>
        <p:spPr>
          <a:xfrm>
            <a:off x="6399213" y="53228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47684"/>
              <a:gd name="adj4" fmla="val -21821"/>
              <a:gd name="adj5" fmla="val -91786"/>
              <a:gd name="adj6" fmla="val -14974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YES: 77</a:t>
            </a:r>
            <a:r>
              <a:rPr lang="hu-HU" sz="2000" dirty="0">
                <a:solidFill>
                  <a:schemeClr val="tx1"/>
                </a:solidFill>
              </a:rPr>
              <a:t> (6,6%)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215230" y="2708920"/>
          <a:ext cx="5796930" cy="36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A2B5-DFD2-46BB-B56A-4C0D156AA721}" type="slidenum">
              <a:rPr lang="hu-HU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My child choked and gagged.</a:t>
            </a:r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0988" name="Szövegdoboz 3"/>
          <p:cNvSpPr txBox="1">
            <a:spLocks noChangeArrowheads="1"/>
          </p:cNvSpPr>
          <p:nvPr/>
        </p:nvSpPr>
        <p:spPr bwMode="auto">
          <a:xfrm>
            <a:off x="971550" y="1998663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5" name="2. sz. felirat 4"/>
          <p:cNvSpPr/>
          <p:nvPr/>
        </p:nvSpPr>
        <p:spPr>
          <a:xfrm>
            <a:off x="6399213" y="53228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45982"/>
              <a:gd name="adj4" fmla="val -30066"/>
              <a:gd name="adj5" fmla="val -113912"/>
              <a:gd name="adj6" fmla="val -15592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YES: 26</a:t>
            </a:r>
            <a:r>
              <a:rPr lang="hu-HU" sz="2000" dirty="0">
                <a:solidFill>
                  <a:schemeClr val="tx1"/>
                </a:solidFill>
              </a:rPr>
              <a:t> (2,2%)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224614" y="2636912"/>
          <a:ext cx="5787545" cy="369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D83F-0966-47AD-BB48-27670462EC42}" type="slidenum">
              <a:rPr lang="hu-HU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Authors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mtClean="0"/>
              <a:t>Noemi Scheuring</a:t>
            </a:r>
            <a:r>
              <a:rPr lang="hu-HU" baseline="30000" smtClean="0"/>
              <a:t>1</a:t>
            </a:r>
            <a:r>
              <a:rPr lang="hu-HU" smtClean="0"/>
              <a:t>, Ildiko Danis</a:t>
            </a:r>
            <a:r>
              <a:rPr lang="hu-HU" baseline="30000" smtClean="0"/>
              <a:t>2</a:t>
            </a:r>
            <a:r>
              <a:rPr lang="hu-HU" smtClean="0"/>
              <a:t>, Judit Gervai</a:t>
            </a:r>
            <a:r>
              <a:rPr lang="hu-HU" baseline="30000" smtClean="0"/>
              <a:t>3</a:t>
            </a:r>
            <a:r>
              <a:rPr lang="hu-HU" smtClean="0"/>
              <a:t>,                Tunde Nemeth</a:t>
            </a:r>
            <a:r>
              <a:rPr lang="hu-HU" baseline="30000" smtClean="0"/>
              <a:t>4</a:t>
            </a:r>
            <a:r>
              <a:rPr lang="hu-HU" smtClean="0"/>
              <a:t>, Antal Czinner</a:t>
            </a:r>
            <a:r>
              <a:rPr lang="hu-HU" baseline="30000" smtClean="0"/>
              <a:t>1</a:t>
            </a:r>
            <a:r>
              <a:rPr lang="hu-HU" smtClean="0"/>
              <a:t>, Laszlo Szabo</a:t>
            </a:r>
            <a:r>
              <a:rPr lang="hu-HU" baseline="30000" smtClean="0"/>
              <a:t>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u-HU" sz="1600" smtClean="0"/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hu-HU" sz="2600" baseline="30000" smtClean="0"/>
              <a:t>1</a:t>
            </a:r>
            <a:r>
              <a:rPr lang="hu-HU" sz="2600" smtClean="0"/>
              <a:t>Heim Pál Children’s Hospital, Budapest, Hungary, 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hu-HU" sz="2600" baseline="30000" smtClean="0"/>
              <a:t>2</a:t>
            </a:r>
            <a:r>
              <a:rPr lang="hu-HU" sz="2600" smtClean="0"/>
              <a:t>Semmelweis University, Budapest, Hungary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hu-HU" sz="2600" smtClean="0"/>
              <a:t> Bright Future Human Research and Consulting  Ltd., Göd, Hungary, 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hu-HU" sz="2600" baseline="30000" smtClean="0"/>
              <a:t>3</a:t>
            </a:r>
            <a:r>
              <a:rPr lang="hu-HU" sz="2600" smtClean="0"/>
              <a:t>Institute of Cognitive Neuroscience and Psychology, Hungarian Academy of Sciences</a:t>
            </a:r>
            <a:r>
              <a:rPr lang="en-GB" sz="2600" smtClean="0">
                <a:solidFill>
                  <a:srgbClr val="C00000"/>
                </a:solidFill>
              </a:rPr>
              <a:t> </a:t>
            </a:r>
            <a:endParaRPr lang="hu-HU" sz="2600" smtClean="0">
              <a:solidFill>
                <a:srgbClr val="C0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r>
              <a:rPr lang="hu-HU" sz="2600" baseline="30000" smtClean="0"/>
              <a:t>4</a:t>
            </a:r>
            <a:r>
              <a:rPr lang="hu-HU" sz="2600" smtClean="0"/>
              <a:t>National Institute of Child Health, Budapest, Hungary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7132B-354A-4C55-91CC-0E84F1100C8B}" type="slidenum">
              <a:rPr lang="hu-HU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hu-HU" smtClean="0"/>
              <a:t>Do/did you have support in early care?</a:t>
            </a:r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2012" name="Szövegdoboz 3"/>
          <p:cNvSpPr txBox="1">
            <a:spLocks noChangeArrowheads="1"/>
          </p:cNvSpPr>
          <p:nvPr/>
        </p:nvSpPr>
        <p:spPr bwMode="auto">
          <a:xfrm>
            <a:off x="971550" y="1998663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5" name="2. sz. felirat 4"/>
          <p:cNvSpPr/>
          <p:nvPr/>
        </p:nvSpPr>
        <p:spPr>
          <a:xfrm>
            <a:off x="6399213" y="53228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18750"/>
              <a:gd name="adj4" fmla="val -16667"/>
              <a:gd name="adj5" fmla="val -13493"/>
              <a:gd name="adj6" fmla="val -16829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NO: 194</a:t>
            </a:r>
            <a:r>
              <a:rPr lang="hu-HU" sz="2000" dirty="0">
                <a:solidFill>
                  <a:schemeClr val="tx1"/>
                </a:solidFill>
              </a:rPr>
              <a:t> (16,7%)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197306" y="2708920"/>
          <a:ext cx="5814854" cy="35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25C71-12AC-4146-9438-D3C3560D7AF2}" type="slidenum">
              <a:rPr lang="hu-HU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Have you ever visited a child psychologist?</a:t>
            </a:r>
          </a:p>
        </p:txBody>
      </p:sp>
      <p:graphicFrame>
        <p:nvGraphicFramePr>
          <p:cNvPr id="3" name="Tartalom helye 5"/>
          <p:cNvGraphicFramePr>
            <a:graphicFrameLocks/>
          </p:cNvGraphicFramePr>
          <p:nvPr/>
        </p:nvGraphicFramePr>
        <p:xfrm>
          <a:off x="5795963" y="1976438"/>
          <a:ext cx="2376263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20080"/>
                <a:gridCol w="792088"/>
              </a:tblGrid>
              <a:tr h="2649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89,7%</a:t>
                      </a:r>
                    </a:p>
                  </a:txBody>
                  <a:tcPr marL="9525" marR="9525" marT="9525" marB="0" anchor="b"/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hu-H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3036" name="Szövegdoboz 3"/>
          <p:cNvSpPr txBox="1">
            <a:spLocks noChangeArrowheads="1"/>
          </p:cNvSpPr>
          <p:nvPr/>
        </p:nvSpPr>
        <p:spPr bwMode="auto">
          <a:xfrm>
            <a:off x="971550" y="1998663"/>
            <a:ext cx="113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>
                <a:latin typeface="Calibri" pitchFamily="34" charset="0"/>
              </a:rPr>
              <a:t>(n = 1165)</a:t>
            </a:r>
          </a:p>
        </p:txBody>
      </p:sp>
      <p:sp>
        <p:nvSpPr>
          <p:cNvPr id="5" name="2. sz. felirat 4"/>
          <p:cNvSpPr/>
          <p:nvPr/>
        </p:nvSpPr>
        <p:spPr>
          <a:xfrm>
            <a:off x="6399213" y="5322888"/>
            <a:ext cx="1152525" cy="698500"/>
          </a:xfrm>
          <a:prstGeom prst="borderCallout2">
            <a:avLst>
              <a:gd name="adj1" fmla="val 45888"/>
              <a:gd name="adj2" fmla="val -4210"/>
              <a:gd name="adj3" fmla="val 18750"/>
              <a:gd name="adj4" fmla="val -16667"/>
              <a:gd name="adj5" fmla="val -23705"/>
              <a:gd name="adj6" fmla="val -15283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YES: 145</a:t>
            </a:r>
            <a:r>
              <a:rPr lang="hu-HU" sz="2000" dirty="0">
                <a:solidFill>
                  <a:schemeClr val="tx1"/>
                </a:solidFill>
              </a:rPr>
              <a:t> (12,4%)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197306" y="2708920"/>
          <a:ext cx="5814854" cy="361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AE39C-D19B-411D-9E2A-6BFF04F67BA7}" type="slidenum">
              <a:rPr lang="hu-HU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Program </a:t>
            </a:r>
            <a:r>
              <a:rPr lang="en-GB" dirty="0" smtClean="0"/>
              <a:t>’FOR HEALTHY OFFSPRING’</a:t>
            </a:r>
            <a:endParaRPr lang="hu-HU" dirty="0"/>
          </a:p>
        </p:txBody>
      </p:sp>
      <p:sp>
        <p:nvSpPr>
          <p:cNvPr id="460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smtClean="0"/>
              <a:t>For the second section we used questionnaires that have already been adapted in Hungary:</a:t>
            </a:r>
            <a:endParaRPr lang="hu-HU" sz="3000" smtClean="0"/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parents’ mood, depressive symptoms (</a:t>
            </a:r>
            <a:r>
              <a:rPr lang="en-GB" sz="2600" b="1" smtClean="0">
                <a:solidFill>
                  <a:srgbClr val="000066"/>
                </a:solidFill>
              </a:rPr>
              <a:t>DS1K</a:t>
            </a:r>
            <a:r>
              <a:rPr lang="en-GB" sz="2600" smtClean="0"/>
              <a:t>; </a:t>
            </a:r>
            <a:r>
              <a:rPr lang="en-GB" sz="2600" i="1" smtClean="0"/>
              <a:t>Halmai et al</a:t>
            </a:r>
            <a:r>
              <a:rPr lang="en-GB" sz="2600" smtClean="0"/>
              <a:t>.)</a:t>
            </a:r>
            <a:endParaRPr lang="hu-HU" sz="2600" smtClean="0"/>
          </a:p>
          <a:p>
            <a:pPr lvl="1" eaLnBrk="1" hangingPunct="1">
              <a:lnSpc>
                <a:spcPct val="90000"/>
              </a:lnSpc>
            </a:pPr>
            <a:r>
              <a:rPr lang="hu-HU" sz="2600" smtClean="0"/>
              <a:t>mother’s perception of</a:t>
            </a:r>
            <a:r>
              <a:rPr lang="en-GB" sz="2600" smtClean="0"/>
              <a:t> the child (</a:t>
            </a:r>
            <a:r>
              <a:rPr lang="en-GB" sz="2600" b="1" smtClean="0">
                <a:solidFill>
                  <a:srgbClr val="000066"/>
                </a:solidFill>
              </a:rPr>
              <a:t>H-MORS-SF</a:t>
            </a:r>
            <a:r>
              <a:rPr lang="en-GB" sz="2600" smtClean="0"/>
              <a:t>; </a:t>
            </a:r>
            <a:r>
              <a:rPr lang="en-GB" sz="2600" i="1" smtClean="0"/>
              <a:t>Oates and Gervai</a:t>
            </a:r>
            <a:r>
              <a:rPr lang="en-GB" sz="2600" smtClean="0"/>
              <a:t>)</a:t>
            </a:r>
            <a:endParaRPr lang="hu-HU" sz="2600" smtClean="0"/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child temper</a:t>
            </a:r>
            <a:r>
              <a:rPr lang="hu-HU" sz="2600" smtClean="0"/>
              <a:t>ament</a:t>
            </a:r>
            <a:r>
              <a:rPr lang="en-GB" sz="2600" smtClean="0"/>
              <a:t> (</a:t>
            </a:r>
            <a:r>
              <a:rPr lang="en-GB" sz="2600" b="1" smtClean="0">
                <a:solidFill>
                  <a:srgbClr val="000066"/>
                </a:solidFill>
              </a:rPr>
              <a:t>IBQ</a:t>
            </a:r>
            <a:r>
              <a:rPr lang="hu-HU" sz="2600" b="1" smtClean="0">
                <a:solidFill>
                  <a:srgbClr val="000066"/>
                </a:solidFill>
              </a:rPr>
              <a:t>-</a:t>
            </a:r>
            <a:r>
              <a:rPr lang="en-GB" sz="2600" b="1" smtClean="0">
                <a:solidFill>
                  <a:srgbClr val="000066"/>
                </a:solidFill>
              </a:rPr>
              <a:t>R and ECBQ</a:t>
            </a:r>
            <a:r>
              <a:rPr lang="en-GB" sz="2600" smtClean="0"/>
              <a:t>; </a:t>
            </a:r>
            <a:r>
              <a:rPr lang="en-GB" sz="2600" i="1" smtClean="0"/>
              <a:t>Rothbart and Garstein</a:t>
            </a:r>
            <a:r>
              <a:rPr lang="hu-HU" sz="2600" i="1" smtClean="0"/>
              <a:t>, Hungarian adaptation: Lakatos, Gervai and Tóth</a:t>
            </a:r>
            <a:r>
              <a:rPr lang="en-GB" sz="2600" smtClean="0"/>
              <a:t>)</a:t>
            </a:r>
            <a:endParaRPr lang="hu-HU" sz="2600" smtClean="0"/>
          </a:p>
          <a:p>
            <a:pPr lvl="1" eaLnBrk="1" hangingPunct="1">
              <a:lnSpc>
                <a:spcPct val="90000"/>
              </a:lnSpc>
            </a:pPr>
            <a:r>
              <a:rPr lang="en-GB" sz="2600" smtClean="0"/>
              <a:t>life events in the family (</a:t>
            </a:r>
            <a:r>
              <a:rPr lang="en-GB" sz="2600" b="1" smtClean="0">
                <a:solidFill>
                  <a:srgbClr val="000066"/>
                </a:solidFill>
              </a:rPr>
              <a:t>Life events</a:t>
            </a:r>
            <a:r>
              <a:rPr lang="en-GB" sz="2600" smtClean="0"/>
              <a:t>; </a:t>
            </a:r>
            <a:r>
              <a:rPr lang="en-GB" sz="2600" i="1" smtClean="0"/>
              <a:t>Tóth and Danis</a:t>
            </a:r>
            <a:r>
              <a:rPr lang="en-GB" sz="2600" smtClean="0"/>
              <a:t>)</a:t>
            </a:r>
            <a:endParaRPr lang="hu-HU" sz="260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BB8FD-C48B-4AFF-879D-FDB58990B113}" type="slidenum">
              <a:rPr lang="hu-HU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Questionnaires</a:t>
            </a:r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Further</a:t>
            </a:r>
            <a:r>
              <a:rPr lang="hu-HU" dirty="0" smtClean="0"/>
              <a:t> </a:t>
            </a:r>
            <a:r>
              <a:rPr lang="hu-HU" dirty="0" err="1" smtClean="0"/>
              <a:t>scale</a:t>
            </a:r>
            <a:r>
              <a:rPr lang="hu-HU" dirty="0" smtClean="0"/>
              <a:t>:</a:t>
            </a:r>
          </a:p>
          <a:p>
            <a:pPr lvl="1" eaLnBrk="1" hangingPunct="1"/>
            <a:r>
              <a:rPr lang="en-GB" dirty="0" smtClean="0"/>
              <a:t>H-MORS-SF</a:t>
            </a:r>
            <a:r>
              <a:rPr lang="hu-HU" dirty="0" smtClean="0"/>
              <a:t>*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en-GB" dirty="0" smtClean="0"/>
              <a:t>MORS Hungarian short-form (H-MORS-SF;</a:t>
            </a:r>
            <a:endParaRPr lang="hu-HU" dirty="0" smtClean="0"/>
          </a:p>
          <a:p>
            <a:pPr lvl="1" eaLnBrk="1" hangingPunct="1"/>
            <a:r>
              <a:rPr lang="en-GB" dirty="0" smtClean="0"/>
              <a:t>Scales of the 14-item H-MORS-SF assess parents' perceptions of their infants: 'warmth-coldness' and 'invasion-withdrawal‘. </a:t>
            </a:r>
            <a:endParaRPr lang="hu-HU" dirty="0" smtClean="0"/>
          </a:p>
          <a:p>
            <a:pPr lvl="1" eaLnBrk="1" hangingPunct="1">
              <a:buFont typeface="Arial" charset="0"/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A2765-2EA5-452B-A8CE-A0B741462FB2}" type="slidenum">
              <a:rPr lang="hu-HU"/>
              <a:pPr>
                <a:defRPr/>
              </a:pPr>
              <a:t>23</a:t>
            </a:fld>
            <a:endParaRPr lang="hu-HU"/>
          </a:p>
        </p:txBody>
      </p:sp>
      <p:sp>
        <p:nvSpPr>
          <p:cNvPr id="47108" name="Szövegdoboz 4"/>
          <p:cNvSpPr txBox="1">
            <a:spLocks noChangeArrowheads="1"/>
          </p:cNvSpPr>
          <p:nvPr/>
        </p:nvSpPr>
        <p:spPr bwMode="auto">
          <a:xfrm>
            <a:off x="244475" y="4868863"/>
            <a:ext cx="886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Calibri" pitchFamily="34" charset="0"/>
              </a:rPr>
              <a:t>Mothers’ Object Relations Scales (MORS) </a:t>
            </a:r>
            <a:endParaRPr lang="hu-HU" sz="1800">
              <a:latin typeface="Calibri" pitchFamily="34" charset="0"/>
            </a:endParaRPr>
          </a:p>
          <a:p>
            <a:r>
              <a:rPr lang="en-GB" sz="1800">
                <a:latin typeface="Calibri" pitchFamily="34" charset="0"/>
              </a:rPr>
              <a:t>instrument assessing parents’ internal representation of their child’s relationship with them.</a:t>
            </a:r>
            <a:r>
              <a:rPr lang="en-GB" sz="1800" b="1">
                <a:latin typeface="Calibri" pitchFamily="34" charset="0"/>
              </a:rPr>
              <a:t> </a:t>
            </a:r>
            <a:endParaRPr lang="hu-HU" sz="1800" b="1">
              <a:latin typeface="Calibri" pitchFamily="34" charset="0"/>
            </a:endParaRPr>
          </a:p>
          <a:p>
            <a:r>
              <a:rPr lang="en-GB" sz="1800">
                <a:latin typeface="Calibri" pitchFamily="34" charset="0"/>
              </a:rPr>
              <a:t>Developed by Oates, validated in British and Hungarian moderate-sized samples</a:t>
            </a:r>
            <a:endParaRPr lang="hu-HU" sz="1800">
              <a:latin typeface="Calibri" pitchFamily="34" charset="0"/>
            </a:endParaRPr>
          </a:p>
          <a:p>
            <a:r>
              <a:rPr lang="en-GB" sz="1800">
                <a:latin typeface="Calibri" pitchFamily="34" charset="0"/>
              </a:rPr>
              <a:t>(Oates, 1998; Oates &amp; Gervai, 2003; Oates et al., 2006). </a:t>
            </a:r>
            <a:endParaRPr lang="hu-HU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Questionnaires</a:t>
            </a:r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Babies’ and infant’s behavioural assessments are based on the parental questionnaires.</a:t>
            </a:r>
            <a:endParaRPr lang="hu-HU" smtClean="0"/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Infant Behavior Questionnaire-Revised IBQ-R (0-18 months)</a:t>
            </a:r>
            <a:endParaRPr lang="hu-HU" smtClean="0"/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Early Childhood Behavior Questionnaire, ECBQ (</a:t>
            </a:r>
            <a:r>
              <a:rPr lang="hu-HU" smtClean="0"/>
              <a:t>from </a:t>
            </a:r>
            <a:r>
              <a:rPr lang="en-GB" smtClean="0"/>
              <a:t>18</a:t>
            </a:r>
            <a:r>
              <a:rPr lang="hu-HU" smtClean="0"/>
              <a:t> months)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Babies’s and Children’s temperament assessment with shortened form question</a:t>
            </a:r>
            <a:r>
              <a:rPr lang="hu-HU" smtClean="0"/>
              <a:t>nai</a:t>
            </a:r>
            <a:r>
              <a:rPr lang="en-GB" smtClean="0"/>
              <a:t>r</a:t>
            </a:r>
            <a:r>
              <a:rPr lang="hu-HU" smtClean="0"/>
              <a:t>e</a:t>
            </a:r>
            <a:r>
              <a:rPr lang="en-GB" smtClean="0"/>
              <a:t>s. Scales: surgency, negative affectivity, effortful self-control.</a:t>
            </a:r>
            <a:r>
              <a:rPr lang="hu-HU" smtClean="0"/>
              <a:t> </a:t>
            </a:r>
            <a:r>
              <a:rPr lang="en-GB" smtClean="0"/>
              <a:t>(18-36 months)</a:t>
            </a:r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4494F-30D3-4DA0-B0B3-62B3766CA725}" type="slidenum">
              <a:rPr lang="hu-HU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 sz="1800">
              <a:latin typeface="Calibri" pitchFamily="34" charset="0"/>
            </a:endParaRPr>
          </a:p>
        </p:txBody>
      </p:sp>
      <p:graphicFrame>
        <p:nvGraphicFramePr>
          <p:cNvPr id="1145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88082"/>
              </p:ext>
            </p:extLst>
          </p:nvPr>
        </p:nvGraphicFramePr>
        <p:xfrm>
          <a:off x="539750" y="219534"/>
          <a:ext cx="7645400" cy="57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Dia" r:id="rId3" imgW="3157788" imgH="2366732" progId="PowerPoint.Slide.12">
                  <p:embed/>
                </p:oleObj>
              </mc:Choice>
              <mc:Fallback>
                <p:oleObj name="Dia" r:id="rId3" imgW="3157788" imgH="2366732" progId="PowerPoint.Slide.12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9534"/>
                        <a:ext cx="7645400" cy="578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" name="Szövegdoboz 5"/>
          <p:cNvSpPr txBox="1">
            <a:spLocks noChangeArrowheads="1"/>
          </p:cNvSpPr>
          <p:nvPr/>
        </p:nvSpPr>
        <p:spPr bwMode="auto">
          <a:xfrm>
            <a:off x="539750" y="6021388"/>
            <a:ext cx="266858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alibri" pitchFamily="34" charset="0"/>
              </a:rPr>
              <a:t>Oates, Gervai, Danis, Tsaroucha 2005 </a:t>
            </a:r>
          </a:p>
          <a:p>
            <a:r>
              <a:rPr lang="en-GB" sz="1100">
                <a:latin typeface="Calibri" pitchFamily="34" charset="0"/>
              </a:rPr>
              <a:t>Oates, Gervai, Danis, Lakatos, Davies, 2006 </a:t>
            </a:r>
          </a:p>
          <a:p>
            <a:r>
              <a:rPr lang="en-GB" sz="1100">
                <a:latin typeface="Calibri" pitchFamily="34" charset="0"/>
              </a:rPr>
              <a:t>Milford, Oates, 2009 </a:t>
            </a:r>
          </a:p>
          <a:p>
            <a:r>
              <a:rPr lang="en-GB" sz="1100">
                <a:latin typeface="Calibri" pitchFamily="34" charset="0"/>
              </a:rPr>
              <a:t>Davies, Slade, Wright, Stewart, 2008 </a:t>
            </a:r>
          </a:p>
          <a:p>
            <a:endParaRPr lang="en-GB" sz="110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33554-722D-4B56-87CE-F4292D6F6B14}" type="slidenum">
              <a:rPr lang="hu-HU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sz="2400" dirty="0" err="1" smtClean="0"/>
              <a:t>Mother-infants</a:t>
            </a:r>
            <a:r>
              <a:rPr lang="hu-HU" sz="2400" dirty="0" smtClean="0"/>
              <a:t> </a:t>
            </a:r>
            <a:r>
              <a:rPr lang="hu-HU" sz="2400" dirty="0" err="1" smtClean="0"/>
              <a:t>dyads</a:t>
            </a:r>
            <a:r>
              <a:rPr lang="hu-HU" sz="2400" dirty="0" smtClean="0"/>
              <a:t> </a:t>
            </a:r>
            <a:r>
              <a:rPr lang="hu-HU" sz="2400" dirty="0" err="1" smtClean="0"/>
              <a:t>based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correlation</a:t>
            </a:r>
            <a:r>
              <a:rPr lang="hu-HU" sz="2400" dirty="0" smtClean="0"/>
              <a:t> </a:t>
            </a:r>
            <a:r>
              <a:rPr lang="hu-HU" sz="2400" dirty="0" err="1" smtClean="0"/>
              <a:t>patterns</a:t>
            </a:r>
            <a:endParaRPr lang="en-GB" sz="2400" dirty="0" smtClean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539750" y="1989138"/>
          <a:ext cx="8136904" cy="4082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663"/>
                <a:gridCol w="1412080"/>
                <a:gridCol w="666076"/>
                <a:gridCol w="555585"/>
                <a:gridCol w="555585"/>
                <a:gridCol w="555585"/>
                <a:gridCol w="555585"/>
                <a:gridCol w="555585"/>
                <a:gridCol w="446663"/>
                <a:gridCol w="446663"/>
                <a:gridCol w="572682"/>
                <a:gridCol w="1368152"/>
              </a:tblGrid>
              <a:tr h="26850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No.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</a:rPr>
                        <a:t>Scales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</a:rPr>
                        <a:t>Possible</a:t>
                      </a:r>
                      <a:r>
                        <a:rPr lang="hu-HU" sz="1000" dirty="0" smtClean="0">
                          <a:effectLst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</a:rPr>
                        <a:t>extension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 smtClean="0">
                          <a:effectLst/>
                        </a:rPr>
                        <a:t>Clusters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err="1">
                          <a:effectLst/>
                        </a:rPr>
                        <a:t>Centroid</a:t>
                      </a:r>
                      <a:r>
                        <a:rPr lang="hu-HU" sz="1000" dirty="0">
                          <a:effectLst/>
                        </a:rPr>
                        <a:t> </a:t>
                      </a:r>
                      <a:r>
                        <a:rPr lang="hu-HU" sz="1000" dirty="0" smtClean="0">
                          <a:effectLst/>
                        </a:rPr>
                        <a:t> </a:t>
                      </a:r>
                      <a:r>
                        <a:rPr lang="hu-HU" sz="1000" dirty="0" err="1" smtClean="0">
                          <a:effectLst/>
                        </a:rPr>
                        <a:t>differences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850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Cl.1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Cl.2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Cl.3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Cl.4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Cl.5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</a:rPr>
                        <a:t>df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P&lt;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Post Hoc Tesztek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05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(n=81)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(n=207)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(n=267)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(n=104)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(n=169)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52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Invasion H-MORS-SF </a:t>
                      </a:r>
                      <a:endParaRPr lang="hu-H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0-35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16,10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6,85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6,08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7,59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13,11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4,82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380,51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0,001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Cl1&gt;Cl5&gt;Cl4,Cl2&gt;Cl3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1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Warmth H-MORS-SF </a:t>
                      </a:r>
                      <a:endParaRPr lang="hu-H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0-35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25,16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30,75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31,61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22,94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30,97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4,82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245,99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0,001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Cl5,Cl3,Cl2&gt;Cl1&gt;Cl4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8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Surgency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IBQ-R ,ECBQ </a:t>
                      </a:r>
                      <a:r>
                        <a:rPr lang="en-GB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vsf</a:t>
                      </a:r>
                      <a:endParaRPr lang="hu-H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1-7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5,04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5,05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5,19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4,54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5,39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4,82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17,10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0,001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C1,Cl2,Cl3,Cl5&gt;Cl4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7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affectivity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IBQ-R ,ECBQ </a:t>
                      </a:r>
                      <a:r>
                        <a:rPr lang="en-GB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vsf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1-7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3,93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3,41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3,04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3,54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3,58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4,82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16,34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0,001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Cl1,Cl2,Cl4,Cl5&gt;Cl3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9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Effortful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IBQ-R ,ECBQ </a:t>
                      </a:r>
                      <a:r>
                        <a:rPr lang="en-GB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vsf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1-7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4,58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5,48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5,66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5,06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5,15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4,82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43,73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0,001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Cl2,Cl3 &gt;Cl4,Cl5&gt;Cl1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1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hu-H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</a:t>
                      </a:r>
                      <a:r>
                        <a:rPr lang="hu-H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depressive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symptoms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DS1K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0-27</a:t>
                      </a:r>
                      <a:endParaRPr lang="hu-H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16,23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14,29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7,68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10,30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11,75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4,82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261,25</a:t>
                      </a: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0,001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Cl1&gt;Cl2&gt;Cl5&gt;Cl4&gt;Cl3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D4DDF-8AE9-4017-AE8E-845D1407B442}" type="slidenum">
              <a:rPr lang="hu-HU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Outstanding group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sz="3000" dirty="0" smtClean="0"/>
              <a:t>The</a:t>
            </a:r>
            <a:r>
              <a:rPr lang="hu-HU" sz="3000" b="1" dirty="0" smtClean="0"/>
              <a:t> </a:t>
            </a:r>
            <a:r>
              <a:rPr lang="en-GB" sz="3000" dirty="0" smtClean="0"/>
              <a:t>Cl.1 cluster: </a:t>
            </a:r>
            <a:endParaRPr lang="hu-HU" sz="3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600" dirty="0" smtClean="0"/>
              <a:t>The highest rate of parental depression was found here, which correlated with the parental perception of the child’s </a:t>
            </a:r>
            <a:r>
              <a:rPr lang="hu-HU" sz="2600" dirty="0" err="1" smtClean="0"/>
              <a:t>invasiveness</a:t>
            </a:r>
            <a:r>
              <a:rPr lang="hu-HU" sz="2600" dirty="0" smtClean="0"/>
              <a:t>,</a:t>
            </a:r>
            <a:r>
              <a:rPr lang="en-GB" sz="2600" dirty="0" smtClean="0"/>
              <a:t> negative affection and low level of self-control. </a:t>
            </a:r>
            <a:endParaRPr lang="hu-HU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600" dirty="0" smtClean="0"/>
              <a:t>The children’s positive affection and </a:t>
            </a:r>
            <a:r>
              <a:rPr lang="en-GB" sz="2600" dirty="0" err="1" smtClean="0"/>
              <a:t>surgency</a:t>
            </a:r>
            <a:r>
              <a:rPr lang="en-GB" sz="2600" dirty="0" smtClean="0"/>
              <a:t> </a:t>
            </a:r>
            <a:r>
              <a:rPr lang="hu-HU" sz="2600" dirty="0" err="1" smtClean="0"/>
              <a:t>were</a:t>
            </a:r>
            <a:r>
              <a:rPr lang="en-GB" sz="2600" dirty="0" smtClean="0"/>
              <a:t> at medium level in this cluster compared to </a:t>
            </a:r>
            <a:r>
              <a:rPr lang="hu-HU" sz="2600" dirty="0" err="1" smtClean="0"/>
              <a:t>the</a:t>
            </a:r>
            <a:r>
              <a:rPr lang="hu-HU" sz="2600" dirty="0" smtClean="0"/>
              <a:t> </a:t>
            </a:r>
            <a:r>
              <a:rPr lang="en-GB" sz="2600" dirty="0" smtClean="0"/>
              <a:t>other groups. </a:t>
            </a:r>
            <a:endParaRPr lang="hu-HU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600" dirty="0" smtClean="0"/>
              <a:t>Only 10% of parents belong</a:t>
            </a:r>
            <a:r>
              <a:rPr lang="hu-HU" sz="2600" dirty="0" err="1" smtClean="0"/>
              <a:t>ed</a:t>
            </a:r>
            <a:r>
              <a:rPr lang="en-GB" sz="2600" dirty="0" smtClean="0"/>
              <a:t> here, maybe they can be considered as a risk group for the child’s temperament</a:t>
            </a:r>
            <a:r>
              <a:rPr lang="hu-HU" sz="2600" dirty="0" smtClean="0"/>
              <a:t>,</a:t>
            </a:r>
            <a:r>
              <a:rPr lang="hu-HU" sz="2600" dirty="0"/>
              <a:t> </a:t>
            </a:r>
            <a:r>
              <a:rPr lang="en-GB" sz="2600" dirty="0" smtClean="0"/>
              <a:t>perception and state of </a:t>
            </a:r>
            <a:r>
              <a:rPr lang="hu-HU" sz="2600" dirty="0" err="1" smtClean="0"/>
              <a:t>their</a:t>
            </a:r>
            <a:r>
              <a:rPr lang="hu-HU" sz="2600" dirty="0" smtClean="0"/>
              <a:t> </a:t>
            </a:r>
            <a:r>
              <a:rPr lang="en-GB" sz="2600" dirty="0" smtClean="0"/>
              <a:t>mind.</a:t>
            </a:r>
            <a:endParaRPr lang="hu-HU" sz="26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C9BE6-3545-4B02-896F-8F9A365A1DFB}" type="slidenum">
              <a:rPr lang="hu-HU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Conclusion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>
            <a:normAutofit/>
          </a:bodyPr>
          <a:lstStyle/>
          <a:p>
            <a:pPr eaLnBrk="1" hangingPunct="1"/>
            <a:r>
              <a:rPr lang="hu-HU" smtClean="0"/>
              <a:t>Approaching the child’s pathological symptoms and/or the parent’s complaints from a bio-psycho-social aspect seems to be an effective method in recognising, evaluating and treating them effectively.</a:t>
            </a:r>
          </a:p>
          <a:p>
            <a:pPr eaLnBrk="1" hangingPunct="1">
              <a:buFont typeface="Arial" charset="0"/>
              <a:buNone/>
            </a:pPr>
            <a:endParaRPr lang="hu-HU" sz="1100" smtClean="0"/>
          </a:p>
          <a:p>
            <a:pPr eaLnBrk="1" hangingPunct="1">
              <a:buFont typeface="Arial" charset="0"/>
              <a:buNone/>
            </a:pPr>
            <a:endParaRPr lang="hu-HU" sz="1000" smtClean="0"/>
          </a:p>
          <a:p>
            <a:pPr eaLnBrk="1" hangingPunct="1"/>
            <a:r>
              <a:rPr lang="hu-HU" smtClean="0"/>
              <a:t>Early recognition would be promoted by psychological screening.</a:t>
            </a:r>
          </a:p>
          <a:p>
            <a:pPr eaLnBrk="1" hangingPunct="1"/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78CCD-26FF-4CCF-8BB4-4B11FAB40889}" type="slidenum">
              <a:rPr lang="hu-HU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zövegdoboz 3"/>
          <p:cNvSpPr txBox="1">
            <a:spLocks noChangeArrowheads="1"/>
          </p:cNvSpPr>
          <p:nvPr/>
        </p:nvSpPr>
        <p:spPr bwMode="auto">
          <a:xfrm>
            <a:off x="3187700" y="3019425"/>
            <a:ext cx="2752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4400">
                <a:latin typeface="Calibri" pitchFamily="34" charset="0"/>
              </a:rPr>
              <a:t>Questions?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8C681-93BB-461F-9F4B-4F25F1601716}" type="slidenum">
              <a:rPr lang="hu-HU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Rudi\Documents\Noémi előadás\Heim Pál kórház képek (Szandra)\DSC_902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3325" y="0"/>
            <a:ext cx="103473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668D0-8E01-4BE1-8066-D5754A413EE1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153988" y="115888"/>
            <a:ext cx="4452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FF99"/>
                </a:solidFill>
                <a:latin typeface="Calibri" pitchFamily="34" charset="0"/>
              </a:rPr>
              <a:t>Heim Pál Children's Hospital </a:t>
            </a:r>
            <a:endParaRPr lang="hu-HU" b="1">
              <a:solidFill>
                <a:srgbClr val="FFFF99"/>
              </a:solidFill>
              <a:latin typeface="Calibri" pitchFamily="34" charset="0"/>
            </a:endParaRPr>
          </a:p>
          <a:p>
            <a:r>
              <a:rPr lang="en-GB" b="1">
                <a:solidFill>
                  <a:srgbClr val="FFFF99"/>
                </a:solidFill>
                <a:latin typeface="Calibri" pitchFamily="34" charset="0"/>
              </a:rPr>
              <a:t>in Budapest</a:t>
            </a:r>
            <a:endParaRPr lang="hu-HU" b="1">
              <a:solidFill>
                <a:srgbClr val="FFFF99"/>
              </a:solidFill>
              <a:latin typeface="Calibri" pitchFamily="34" charset="0"/>
            </a:endParaRP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393700" y="1268413"/>
            <a:ext cx="242728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FF99"/>
                </a:solidFill>
                <a:latin typeface="Calibri" pitchFamily="34" charset="0"/>
              </a:rPr>
              <a:t>… </a:t>
            </a:r>
            <a:r>
              <a:rPr lang="en-US" b="1">
                <a:solidFill>
                  <a:srgbClr val="FFFF99"/>
                </a:solidFill>
                <a:latin typeface="Calibri" pitchFamily="34" charset="0"/>
              </a:rPr>
              <a:t>is one of the </a:t>
            </a:r>
          </a:p>
          <a:p>
            <a:r>
              <a:rPr lang="en-US" b="1">
                <a:solidFill>
                  <a:srgbClr val="FFFF99"/>
                </a:solidFill>
                <a:latin typeface="Calibri" pitchFamily="34" charset="0"/>
              </a:rPr>
              <a:t>largest </a:t>
            </a:r>
          </a:p>
          <a:p>
            <a:r>
              <a:rPr lang="en-US" b="1">
                <a:solidFill>
                  <a:srgbClr val="FFFF99"/>
                </a:solidFill>
                <a:latin typeface="Calibri" pitchFamily="34" charset="0"/>
              </a:rPr>
              <a:t>pediatric </a:t>
            </a:r>
          </a:p>
          <a:p>
            <a:r>
              <a:rPr lang="en-US" b="1">
                <a:solidFill>
                  <a:srgbClr val="FFFF99"/>
                </a:solidFill>
                <a:latin typeface="Calibri" pitchFamily="34" charset="0"/>
              </a:rPr>
              <a:t>hospitals </a:t>
            </a:r>
          </a:p>
          <a:p>
            <a:r>
              <a:rPr lang="en-US" b="1">
                <a:solidFill>
                  <a:srgbClr val="FFFF99"/>
                </a:solidFill>
                <a:latin typeface="Calibri" pitchFamily="34" charset="0"/>
              </a:rPr>
              <a:t>in Europe</a:t>
            </a:r>
            <a:r>
              <a:rPr lang="en-GB" b="1">
                <a:solidFill>
                  <a:srgbClr val="FFFF99"/>
                </a:solidFill>
                <a:latin typeface="Calibri" pitchFamily="34" charset="0"/>
              </a:rPr>
              <a:t>.</a:t>
            </a:r>
            <a:endParaRPr lang="hu-HU" b="1">
              <a:solidFill>
                <a:srgbClr val="FFFF99"/>
              </a:solidFill>
              <a:latin typeface="Calibri" pitchFamily="34" charset="0"/>
            </a:endParaRP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3022600" y="6256338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u="sng">
                <a:solidFill>
                  <a:schemeClr val="bg1"/>
                </a:solidFill>
                <a:latin typeface="Calibri" pitchFamily="34" charset="0"/>
                <a:hlinkClick r:id="rId3"/>
              </a:rPr>
              <a:t>http://www.heimpalkorhaz.hu/</a:t>
            </a:r>
            <a:r>
              <a:rPr lang="en-GB" sz="18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hu-HU" sz="1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Rudi\Documents\Noémi előadás\Heim Pál kórház képek (Szandra)\DSC_899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DB8B3-8CDD-45F5-8F45-A71640191BD3}" type="slidenum">
              <a:rPr lang="hu-HU"/>
              <a:pPr>
                <a:defRPr/>
              </a:pPr>
              <a:t>4</a:t>
            </a:fld>
            <a:endParaRPr lang="hu-HU"/>
          </a:p>
        </p:txBody>
      </p:sp>
      <p:sp>
        <p:nvSpPr>
          <p:cNvPr id="17411" name="Szövegdoboz 1"/>
          <p:cNvSpPr txBox="1">
            <a:spLocks noChangeArrowheads="1"/>
          </p:cNvSpPr>
          <p:nvPr/>
        </p:nvSpPr>
        <p:spPr bwMode="auto">
          <a:xfrm>
            <a:off x="1152525" y="404813"/>
            <a:ext cx="4565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CC"/>
                </a:solidFill>
                <a:latin typeface="Calibri" pitchFamily="34" charset="0"/>
              </a:rPr>
              <a:t>2</a:t>
            </a:r>
            <a:r>
              <a:rPr lang="hu-HU" sz="2400">
                <a:solidFill>
                  <a:srgbClr val="FFFFCC"/>
                </a:solidFill>
                <a:latin typeface="Calibri" pitchFamily="34" charset="0"/>
              </a:rPr>
              <a:t>8</a:t>
            </a:r>
            <a:r>
              <a:rPr lang="en-GB" sz="2400">
                <a:solidFill>
                  <a:srgbClr val="FFFFCC"/>
                </a:solidFill>
                <a:latin typeface="Calibri" pitchFamily="34" charset="0"/>
              </a:rPr>
              <a:t>0 doctors work in our hospital.</a:t>
            </a:r>
            <a:endParaRPr lang="hu-HU" sz="24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7412" name="Téglalap 2"/>
          <p:cNvSpPr>
            <a:spLocks noChangeArrowheads="1"/>
          </p:cNvSpPr>
          <p:nvPr/>
        </p:nvSpPr>
        <p:spPr bwMode="auto">
          <a:xfrm>
            <a:off x="611188" y="793750"/>
            <a:ext cx="1015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CC"/>
                </a:solidFill>
                <a:latin typeface="Calibri" pitchFamily="34" charset="0"/>
              </a:rPr>
              <a:t>We operate with </a:t>
            </a:r>
            <a:r>
              <a:rPr lang="hu-HU" sz="2400">
                <a:solidFill>
                  <a:srgbClr val="FFFFCC"/>
                </a:solidFill>
                <a:latin typeface="Calibri" pitchFamily="34" charset="0"/>
              </a:rPr>
              <a:t>50</a:t>
            </a:r>
            <a:r>
              <a:rPr lang="en-GB" sz="2400">
                <a:solidFill>
                  <a:srgbClr val="FFFFCC"/>
                </a:solidFill>
                <a:latin typeface="Calibri" pitchFamily="34" charset="0"/>
              </a:rPr>
              <a:t>0 beds and also provide outpatient services</a:t>
            </a:r>
            <a:r>
              <a:rPr lang="hu-HU" sz="2400">
                <a:solidFill>
                  <a:srgbClr val="FFFFCC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413" name="Szövegdoboz 3"/>
          <p:cNvSpPr txBox="1">
            <a:spLocks noChangeArrowheads="1"/>
          </p:cNvSpPr>
          <p:nvPr/>
        </p:nvSpPr>
        <p:spPr bwMode="auto">
          <a:xfrm>
            <a:off x="592138" y="1227138"/>
            <a:ext cx="8732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olidFill>
                  <a:srgbClr val="FFFFCC"/>
                </a:solidFill>
                <a:latin typeface="Calibri" pitchFamily="34" charset="0"/>
              </a:rPr>
              <a:t>T</a:t>
            </a:r>
            <a:r>
              <a:rPr lang="en-GB" sz="2400">
                <a:solidFill>
                  <a:srgbClr val="FFFFCC"/>
                </a:solidFill>
                <a:latin typeface="Calibri" pitchFamily="34" charset="0"/>
              </a:rPr>
              <a:t>hus</a:t>
            </a:r>
            <a:r>
              <a:rPr lang="hu-HU" sz="2400">
                <a:solidFill>
                  <a:srgbClr val="FFFFCC"/>
                </a:solidFill>
                <a:latin typeface="Calibri" pitchFamily="34" charset="0"/>
              </a:rPr>
              <a:t>,</a:t>
            </a:r>
            <a:r>
              <a:rPr lang="en-GB" sz="2400">
                <a:solidFill>
                  <a:srgbClr val="FFFFCC"/>
                </a:solidFill>
                <a:latin typeface="Calibri" pitchFamily="34" charset="0"/>
              </a:rPr>
              <a:t> we manage almost </a:t>
            </a:r>
            <a:r>
              <a:rPr lang="hu-HU" sz="2400">
                <a:solidFill>
                  <a:srgbClr val="FFFFCC"/>
                </a:solidFill>
                <a:latin typeface="Calibri" pitchFamily="34" charset="0"/>
              </a:rPr>
              <a:t>37,000 in</a:t>
            </a:r>
            <a:r>
              <a:rPr lang="en-GB" sz="2400">
                <a:solidFill>
                  <a:srgbClr val="FFFFCC"/>
                </a:solidFill>
                <a:latin typeface="Calibri" pitchFamily="34" charset="0"/>
              </a:rPr>
              <a:t>patients</a:t>
            </a:r>
            <a:r>
              <a:rPr lang="hu-HU" sz="2400">
                <a:solidFill>
                  <a:srgbClr val="FFFFCC"/>
                </a:solidFill>
                <a:latin typeface="Calibri" pitchFamily="34" charset="0"/>
              </a:rPr>
              <a:t> and 500,000 outpatients per year</a:t>
            </a:r>
            <a:r>
              <a:rPr lang="en-GB" sz="2400">
                <a:solidFill>
                  <a:srgbClr val="FFFFCC"/>
                </a:solidFill>
                <a:latin typeface="Calibri" pitchFamily="34" charset="0"/>
              </a:rPr>
              <a:t>.</a:t>
            </a:r>
            <a:endParaRPr lang="hu-HU" sz="24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7414" name="Szövegdoboz 6"/>
          <p:cNvSpPr txBox="1">
            <a:spLocks noChangeArrowheads="1"/>
          </p:cNvSpPr>
          <p:nvPr/>
        </p:nvSpPr>
        <p:spPr bwMode="auto">
          <a:xfrm>
            <a:off x="827088" y="5919788"/>
            <a:ext cx="5441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CC"/>
                </a:solidFill>
                <a:latin typeface="Calibri" pitchFamily="34" charset="0"/>
              </a:rPr>
              <a:t>Furthermore we are a teaching hospital</a:t>
            </a:r>
            <a:r>
              <a:rPr lang="hu-HU" sz="2400">
                <a:solidFill>
                  <a:srgbClr val="FFFFCC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Rudi\Documents\Noémi előadás\Heim Pál kórház képek (Szandra)\DSC_892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30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A0994-93FC-4EBB-A7E7-479F7EADA176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539750" y="476250"/>
            <a:ext cx="4475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Besides the classical medical work,</a:t>
            </a:r>
            <a:endParaRPr lang="hu-HU" sz="2400">
              <a:latin typeface="Calibri" pitchFamily="34" charset="0"/>
            </a:endParaRPr>
          </a:p>
          <a:p>
            <a:r>
              <a:rPr lang="en-GB" sz="2400">
                <a:latin typeface="Calibri" pitchFamily="34" charset="0"/>
              </a:rPr>
              <a:t>mental</a:t>
            </a:r>
            <a:r>
              <a:rPr lang="hu-HU" sz="2400">
                <a:latin typeface="Calibri" pitchFamily="34" charset="0"/>
              </a:rPr>
              <a:t> health</a:t>
            </a:r>
            <a:r>
              <a:rPr lang="en-GB" sz="2400">
                <a:latin typeface="Calibri" pitchFamily="34" charset="0"/>
              </a:rPr>
              <a:t> support of children </a:t>
            </a:r>
            <a:endParaRPr lang="hu-HU" sz="2400">
              <a:latin typeface="Calibri" pitchFamily="34" charset="0"/>
            </a:endParaRPr>
          </a:p>
          <a:p>
            <a:r>
              <a:rPr lang="en-GB" sz="2400">
                <a:latin typeface="Calibri" pitchFamily="34" charset="0"/>
              </a:rPr>
              <a:t>and their families is also in focus.</a:t>
            </a:r>
            <a:endParaRPr lang="hu-HU" sz="2400">
              <a:latin typeface="Calibri" pitchFamily="34" charset="0"/>
            </a:endParaRP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34925" y="5445125"/>
            <a:ext cx="696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Our scientific work has been extended to this field too.</a:t>
            </a:r>
            <a:endParaRPr lang="hu-H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Program </a:t>
            </a:r>
            <a:r>
              <a:rPr lang="en-GB" dirty="0" smtClean="0"/>
              <a:t>’FOR HEALTHY OFFSPRING’</a:t>
            </a:r>
            <a:endParaRPr lang="hu-HU" dirty="0"/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en-GB" smtClean="0"/>
              <a:t>Heim Pál Children’s Hospital provided subjects for the project called ’FOR HEALTHY OFFSPRING’ </a:t>
            </a:r>
            <a:endParaRPr lang="hu-HU" smtClean="0"/>
          </a:p>
          <a:p>
            <a:pPr eaLnBrk="1" hangingPunct="1"/>
            <a:r>
              <a:rPr lang="en-GB" smtClean="0"/>
              <a:t>which was the first Hungarian research </a:t>
            </a:r>
            <a:r>
              <a:rPr lang="hu-HU" smtClean="0"/>
              <a:t>project </a:t>
            </a:r>
            <a:r>
              <a:rPr lang="en-GB" smtClean="0"/>
              <a:t>examining </a:t>
            </a:r>
            <a:endParaRPr lang="hu-HU" smtClean="0"/>
          </a:p>
          <a:p>
            <a:pPr lvl="1" eaLnBrk="1" hangingPunct="1"/>
            <a:r>
              <a:rPr lang="en-GB" smtClean="0"/>
              <a:t>the prevalence of behaviour regulation problems in early childhood and </a:t>
            </a:r>
            <a:endParaRPr lang="hu-HU" smtClean="0"/>
          </a:p>
          <a:p>
            <a:pPr lvl="1" eaLnBrk="1" hangingPunct="1"/>
            <a:r>
              <a:rPr lang="en-GB" smtClean="0"/>
              <a:t>the significance of different underlying risk and protective factors.</a:t>
            </a:r>
            <a:endParaRPr lang="hu-HU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F5CA5-A1C2-43AE-8B0F-2C22A1E44FAA}" type="slidenum">
              <a:rPr lang="hu-HU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Program </a:t>
            </a:r>
            <a:r>
              <a:rPr lang="en-GB" dirty="0" smtClean="0"/>
              <a:t>’FOR HEALTHY OFFSPRING’</a:t>
            </a:r>
            <a:endParaRPr lang="hu-HU" dirty="0"/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700" smtClean="0"/>
              <a:t>Families of 0–3</a:t>
            </a:r>
            <a:r>
              <a:rPr lang="hu-HU" sz="2700" smtClean="0"/>
              <a:t>-</a:t>
            </a:r>
            <a:r>
              <a:rPr lang="en-GB" sz="2700" smtClean="0"/>
              <a:t>year-old children (n=116</a:t>
            </a:r>
            <a:r>
              <a:rPr lang="hu-HU" sz="2700" smtClean="0"/>
              <a:t>5</a:t>
            </a:r>
            <a:r>
              <a:rPr lang="en-GB" sz="2700" smtClean="0"/>
              <a:t>) were included in th</a:t>
            </a:r>
            <a:r>
              <a:rPr lang="hu-HU" sz="2700" smtClean="0"/>
              <a:t>e</a:t>
            </a:r>
            <a:r>
              <a:rPr lang="en-GB" sz="2700" smtClean="0"/>
              <a:t> study from Heim Pál Children’s Hospital and the local regions. </a:t>
            </a:r>
            <a:endParaRPr lang="hu-HU" sz="2700" smtClean="0"/>
          </a:p>
          <a:p>
            <a:pPr eaLnBrk="1" hangingPunct="1">
              <a:lnSpc>
                <a:spcPct val="80000"/>
              </a:lnSpc>
            </a:pPr>
            <a:r>
              <a:rPr lang="en-GB" sz="2700" smtClean="0"/>
              <a:t>Data were collected using </a:t>
            </a:r>
            <a:endParaRPr lang="hu-HU" sz="2700" smtClean="0"/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questionnaires, </a:t>
            </a:r>
            <a:endParaRPr lang="hu-HU" sz="2400" smtClean="0"/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diagnostic assessments and </a:t>
            </a:r>
            <a:endParaRPr lang="hu-HU" sz="2400" smtClean="0"/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consultations. </a:t>
            </a:r>
            <a:endParaRPr lang="hu-HU" sz="2400" smtClean="0"/>
          </a:p>
          <a:p>
            <a:pPr eaLnBrk="1" hangingPunct="1">
              <a:lnSpc>
                <a:spcPct val="80000"/>
              </a:lnSpc>
            </a:pPr>
            <a:r>
              <a:rPr lang="en-GB" sz="2700" smtClean="0"/>
              <a:t>The questionnaires were filled out by the parents of the </a:t>
            </a:r>
            <a:r>
              <a:rPr lang="hu-HU" sz="2700" smtClean="0"/>
              <a:t>participating</a:t>
            </a:r>
            <a:r>
              <a:rPr lang="en-GB" sz="2700" smtClean="0"/>
              <a:t> children </a:t>
            </a:r>
            <a:endParaRPr lang="hu-HU" sz="2700" smtClean="0"/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only mothers: </a:t>
            </a:r>
            <a:r>
              <a:rPr lang="hu-HU" sz="2400" smtClean="0"/>
              <a:t>	</a:t>
            </a:r>
            <a:r>
              <a:rPr lang="en-GB" sz="2400" smtClean="0"/>
              <a:t>n</a:t>
            </a:r>
            <a:r>
              <a:rPr lang="hu-HU" sz="2400" smtClean="0"/>
              <a:t> </a:t>
            </a:r>
            <a:r>
              <a:rPr lang="en-GB" sz="2400" smtClean="0"/>
              <a:t>=</a:t>
            </a:r>
            <a:r>
              <a:rPr lang="hu-HU" sz="2400" smtClean="0"/>
              <a:t> </a:t>
            </a:r>
            <a:r>
              <a:rPr lang="en-GB" sz="2400" smtClean="0"/>
              <a:t>811 </a:t>
            </a:r>
            <a:endParaRPr lang="hu-HU" sz="2400" smtClean="0"/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only fathers: </a:t>
            </a:r>
            <a:r>
              <a:rPr lang="hu-HU" sz="2400" smtClean="0"/>
              <a:t>   	</a:t>
            </a:r>
            <a:r>
              <a:rPr lang="en-GB" sz="2400" smtClean="0"/>
              <a:t>n</a:t>
            </a:r>
            <a:r>
              <a:rPr lang="hu-HU" sz="2400" smtClean="0"/>
              <a:t> </a:t>
            </a:r>
            <a:r>
              <a:rPr lang="en-GB" sz="2400" smtClean="0"/>
              <a:t>=</a:t>
            </a:r>
            <a:r>
              <a:rPr lang="hu-HU" sz="2400" smtClean="0"/>
              <a:t>   </a:t>
            </a:r>
            <a:r>
              <a:rPr lang="en-GB" sz="2400" smtClean="0"/>
              <a:t>31 </a:t>
            </a:r>
            <a:endParaRPr lang="hu-HU" sz="2400" smtClean="0"/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both parents: </a:t>
            </a:r>
            <a:r>
              <a:rPr lang="hu-HU" sz="2400" smtClean="0"/>
              <a:t>  	</a:t>
            </a:r>
            <a:r>
              <a:rPr lang="en-GB" sz="2400" smtClean="0"/>
              <a:t>n</a:t>
            </a:r>
            <a:r>
              <a:rPr lang="hu-HU" sz="2400" smtClean="0"/>
              <a:t> </a:t>
            </a:r>
            <a:r>
              <a:rPr lang="en-GB" sz="2400" smtClean="0"/>
              <a:t>=</a:t>
            </a:r>
            <a:r>
              <a:rPr lang="hu-HU" sz="2400" smtClean="0"/>
              <a:t> </a:t>
            </a:r>
            <a:r>
              <a:rPr lang="en-GB" sz="2400" smtClean="0"/>
              <a:t>322 </a:t>
            </a:r>
            <a:endParaRPr lang="hu-HU" sz="230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C9B8-80A9-457E-8629-B73592ECABC9}" type="slidenum">
              <a:rPr lang="hu-HU"/>
              <a:pPr>
                <a:defRPr/>
              </a:pPr>
              <a:t>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Program </a:t>
            </a:r>
            <a:r>
              <a:rPr lang="en-GB" dirty="0" smtClean="0"/>
              <a:t>’FOR HEALTHY OFFSPRING’</a:t>
            </a:r>
            <a:endParaRPr lang="hu-HU" dirty="0"/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questionnaires included detailed questions about </a:t>
            </a:r>
            <a:endParaRPr lang="hu-HU" dirty="0" smtClean="0"/>
          </a:p>
          <a:p>
            <a:pPr lvl="1" eaLnBrk="1" hangingPunct="1"/>
            <a:r>
              <a:rPr lang="en-GB" dirty="0" smtClean="0"/>
              <a:t>the parents’ socioeconomic status, </a:t>
            </a:r>
            <a:endParaRPr lang="hu-HU" dirty="0" smtClean="0"/>
          </a:p>
          <a:p>
            <a:pPr lvl="1" eaLnBrk="1" hangingPunct="1"/>
            <a:r>
              <a:rPr lang="en-GB" dirty="0" smtClean="0"/>
              <a:t>the medical and psychological </a:t>
            </a:r>
            <a:r>
              <a:rPr lang="hu-HU" dirty="0" err="1" smtClean="0"/>
              <a:t>description</a:t>
            </a:r>
            <a:r>
              <a:rPr lang="en-GB" dirty="0" smtClean="0"/>
              <a:t> of pregnancy and delivery, </a:t>
            </a:r>
            <a:endParaRPr lang="hu-HU" dirty="0" smtClean="0"/>
          </a:p>
          <a:p>
            <a:pPr lvl="1" eaLnBrk="1" hangingPunct="1"/>
            <a:r>
              <a:rPr lang="en-GB" dirty="0" smtClean="0"/>
              <a:t>the child’s medical status and behaviour, and </a:t>
            </a:r>
            <a:endParaRPr lang="hu-HU" dirty="0" smtClean="0"/>
          </a:p>
          <a:p>
            <a:pPr lvl="1" eaLnBrk="1" hangingPunct="1"/>
            <a:r>
              <a:rPr lang="en-GB" dirty="0" smtClean="0"/>
              <a:t>the classical regulation problems (crying, feeding, sleeping).</a:t>
            </a:r>
            <a:endParaRPr lang="hu-HU" dirty="0" smtClean="0"/>
          </a:p>
          <a:p>
            <a:pPr eaLnBrk="1" hangingPunct="1"/>
            <a:endParaRPr lang="hu-HU" dirty="0" smtClean="0"/>
          </a:p>
        </p:txBody>
      </p:sp>
      <p:sp>
        <p:nvSpPr>
          <p:cNvPr id="27651" name="Szövegdoboz 3"/>
          <p:cNvSpPr txBox="1">
            <a:spLocks noChangeArrowheads="1"/>
          </p:cNvSpPr>
          <p:nvPr/>
        </p:nvSpPr>
        <p:spPr bwMode="auto">
          <a:xfrm>
            <a:off x="539750" y="5956300"/>
            <a:ext cx="715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>
                <a:latin typeface="Calibri" pitchFamily="34" charset="0"/>
              </a:rPr>
              <a:t>The </a:t>
            </a:r>
            <a:r>
              <a:rPr lang="hu-HU" sz="1800" i="1">
                <a:latin typeface="Calibri" pitchFamily="34" charset="0"/>
              </a:rPr>
              <a:t>set</a:t>
            </a:r>
            <a:r>
              <a:rPr lang="en-GB" sz="1800" i="1">
                <a:latin typeface="Calibri" pitchFamily="34" charset="0"/>
              </a:rPr>
              <a:t> of questionnaires edited by our team</a:t>
            </a:r>
            <a:r>
              <a:rPr lang="hu-HU" sz="1800" i="1">
                <a:latin typeface="Calibri" pitchFamily="34" charset="0"/>
              </a:rPr>
              <a:t> (</a:t>
            </a:r>
            <a:r>
              <a:rPr lang="en-GB" sz="1800" i="1">
                <a:latin typeface="Calibri" pitchFamily="34" charset="0"/>
              </a:rPr>
              <a:t>Scheuring, Danis and Gervai</a:t>
            </a:r>
            <a:r>
              <a:rPr lang="hu-HU" sz="1800" i="1">
                <a:latin typeface="Calibri" pitchFamily="34" charset="0"/>
              </a:rPr>
              <a:t>)</a:t>
            </a:r>
            <a:r>
              <a:rPr lang="en-GB" sz="1800" i="1">
                <a:latin typeface="Calibri" pitchFamily="34" charset="0"/>
              </a:rPr>
              <a:t> </a:t>
            </a:r>
            <a:endParaRPr lang="hu-HU" sz="1800" i="1">
              <a:latin typeface="Calibri" pitchFamily="34" charset="0"/>
            </a:endParaRPr>
          </a:p>
          <a:p>
            <a:r>
              <a:rPr lang="en-GB" sz="1800" i="1">
                <a:latin typeface="Calibri" pitchFamily="34" charset="0"/>
              </a:rPr>
              <a:t> </a:t>
            </a:r>
            <a:r>
              <a:rPr lang="hu-HU" sz="1800" i="1">
                <a:latin typeface="Calibri" pitchFamily="34" charset="0"/>
              </a:rPr>
              <a:t>we</a:t>
            </a:r>
            <a:r>
              <a:rPr lang="en-GB" sz="1800" i="1">
                <a:latin typeface="Calibri" pitchFamily="34" charset="0"/>
              </a:rPr>
              <a:t>re considered </a:t>
            </a:r>
            <a:r>
              <a:rPr lang="hu-HU" sz="1800" i="1">
                <a:latin typeface="Calibri" pitchFamily="34" charset="0"/>
              </a:rPr>
              <a:t>as</a:t>
            </a:r>
            <a:r>
              <a:rPr lang="en-GB" sz="1800" i="1">
                <a:latin typeface="Calibri" pitchFamily="34" charset="0"/>
              </a:rPr>
              <a:t> </a:t>
            </a:r>
            <a:r>
              <a:rPr lang="hu-HU" sz="1800" i="1">
                <a:latin typeface="Calibri" pitchFamily="34" charset="0"/>
              </a:rPr>
              <a:t>providing ba</a:t>
            </a:r>
            <a:r>
              <a:rPr lang="en-GB" sz="1800" i="1">
                <a:latin typeface="Calibri" pitchFamily="34" charset="0"/>
              </a:rPr>
              <a:t>sic </a:t>
            </a:r>
            <a:r>
              <a:rPr lang="hu-HU" sz="1800" i="1">
                <a:latin typeface="Calibri" pitchFamily="34" charset="0"/>
              </a:rPr>
              <a:t>information</a:t>
            </a:r>
            <a:r>
              <a:rPr lang="en-GB" sz="1800" i="1">
                <a:latin typeface="Calibri" pitchFamily="34" charset="0"/>
              </a:rPr>
              <a:t>.</a:t>
            </a:r>
            <a:endParaRPr lang="hu-HU" sz="1800">
              <a:latin typeface="Calibri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E16CB-45D8-4DC5-B20B-6D456ADB14D2}" type="slidenum">
              <a:rPr lang="hu-HU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Program </a:t>
            </a:r>
            <a:r>
              <a:rPr lang="en-GB" dirty="0" smtClean="0"/>
              <a:t>’FOR HEALTHY OFFSPRING’</a:t>
            </a:r>
            <a:endParaRPr lang="hu-HU" dirty="0"/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000" smtClean="0"/>
              <a:t>The first section deals with </a:t>
            </a:r>
            <a:endParaRPr lang="hu-HU" sz="3000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famil</a:t>
            </a:r>
            <a:r>
              <a:rPr lang="hu-HU" sz="2600" smtClean="0"/>
              <a:t>y</a:t>
            </a:r>
            <a:r>
              <a:rPr lang="en-GB" sz="2600" smtClean="0"/>
              <a:t> background, </a:t>
            </a:r>
            <a:endParaRPr lang="hu-HU" sz="2600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social and work circumstances, </a:t>
            </a:r>
            <a:endParaRPr lang="hu-HU" sz="2600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financial status, </a:t>
            </a:r>
            <a:endParaRPr lang="hu-HU" sz="2600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parents’ health status, </a:t>
            </a:r>
            <a:endParaRPr lang="hu-HU" sz="2600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physical and psychological </a:t>
            </a:r>
            <a:r>
              <a:rPr lang="hu-HU" sz="2600" smtClean="0"/>
              <a:t>description</a:t>
            </a:r>
            <a:r>
              <a:rPr lang="en-GB" sz="2600" smtClean="0"/>
              <a:t> of pregnancy and delivery, </a:t>
            </a:r>
            <a:endParaRPr lang="hu-HU" sz="2600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the postnatal period of children, </a:t>
            </a:r>
            <a:endParaRPr lang="hu-HU" sz="2600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breastfeeding, </a:t>
            </a:r>
            <a:endParaRPr lang="hu-HU" sz="2600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early care</a:t>
            </a:r>
            <a:r>
              <a:rPr lang="en-GB" sz="2600" smtClean="0">
                <a:solidFill>
                  <a:srgbClr val="000066"/>
                </a:solidFill>
              </a:rPr>
              <a:t>, </a:t>
            </a:r>
            <a:endParaRPr lang="hu-HU" sz="26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children’s physical illnesses</a:t>
            </a:r>
            <a:r>
              <a:rPr lang="hu-HU" sz="2600" smtClean="0"/>
              <a:t>,</a:t>
            </a:r>
            <a:r>
              <a:rPr lang="en-GB" sz="2600" smtClean="0"/>
              <a:t> psych</a:t>
            </a:r>
            <a:r>
              <a:rPr lang="hu-HU" sz="2600" smtClean="0"/>
              <a:t>ological symptoms</a:t>
            </a:r>
            <a:r>
              <a:rPr lang="en-GB" sz="2600" smtClean="0"/>
              <a:t> and behaviour.</a:t>
            </a:r>
            <a:endParaRPr lang="hu-HU" sz="260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60EA6-F33A-44B1-8AAC-AE41BF7012F5}" type="slidenum">
              <a:rPr lang="hu-HU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1567</Words>
  <Application>Microsoft Office PowerPoint</Application>
  <PresentationFormat>Diavetítés a képernyőre (4:3 oldalarány)</PresentationFormat>
  <Paragraphs>491</Paragraphs>
  <Slides>29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1" baseType="lpstr">
      <vt:lpstr>Office-téma</vt:lpstr>
      <vt:lpstr>Dia</vt:lpstr>
      <vt:lpstr>Research of early childhood regulation difficulties in Hungary  “For Healthy Offspring” project</vt:lpstr>
      <vt:lpstr>Authors</vt:lpstr>
      <vt:lpstr>PowerPoint bemutató</vt:lpstr>
      <vt:lpstr>PowerPoint bemutató</vt:lpstr>
      <vt:lpstr>PowerPoint bemutató</vt:lpstr>
      <vt:lpstr>Program ’FOR HEALTHY OFFSPRING’</vt:lpstr>
      <vt:lpstr>Program ’FOR HEALTHY OFFSPRING’</vt:lpstr>
      <vt:lpstr>Program ’FOR HEALTHY OFFSPRING’</vt:lpstr>
      <vt:lpstr>Program ’FOR HEALTHY OFFSPRING’</vt:lpstr>
      <vt:lpstr>Alcohol consumption</vt:lpstr>
      <vt:lpstr>Smoking</vt:lpstr>
      <vt:lpstr>Did you have an uneventful pregnancy?</vt:lpstr>
      <vt:lpstr>Was there any risk of premature birth?</vt:lpstr>
      <vt:lpstr>Was the pregnancy planned?</vt:lpstr>
      <vt:lpstr>Was your delivery difficult?</vt:lpstr>
      <vt:lpstr>What was your delivery experience like? </vt:lpstr>
      <vt:lpstr>Do/did you have breastfeeding difficulties?</vt:lpstr>
      <vt:lpstr>My child is sucking impatiently/eagerly</vt:lpstr>
      <vt:lpstr>My child choked and gagged.</vt:lpstr>
      <vt:lpstr>Do/did you have support in early care?</vt:lpstr>
      <vt:lpstr>Have you ever visited a child psychologist?</vt:lpstr>
      <vt:lpstr>Program ’FOR HEALTHY OFFSPRING’</vt:lpstr>
      <vt:lpstr>Questionnaires</vt:lpstr>
      <vt:lpstr>Questionnaires</vt:lpstr>
      <vt:lpstr>PowerPoint bemutató</vt:lpstr>
      <vt:lpstr>Mother-infants dyads based on correlation patterns</vt:lpstr>
      <vt:lpstr>Outstanding group</vt:lpstr>
      <vt:lpstr>Conclusion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Rudi</dc:creator>
  <cp:lastModifiedBy>Noémi</cp:lastModifiedBy>
  <cp:revision>119</cp:revision>
  <dcterms:created xsi:type="dcterms:W3CDTF">2016-09-07T02:27:09Z</dcterms:created>
  <dcterms:modified xsi:type="dcterms:W3CDTF">2017-02-12T16:50:11Z</dcterms:modified>
</cp:coreProperties>
</file>